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6" r:id="rId2"/>
    <p:sldId id="287" r:id="rId3"/>
    <p:sldId id="306" r:id="rId4"/>
    <p:sldId id="299" r:id="rId5"/>
    <p:sldId id="298" r:id="rId6"/>
    <p:sldId id="301" r:id="rId7"/>
    <p:sldId id="302" r:id="rId8"/>
    <p:sldId id="303" r:id="rId9"/>
    <p:sldId id="300" r:id="rId10"/>
    <p:sldId id="304" r:id="rId11"/>
    <p:sldId id="305" r:id="rId12"/>
    <p:sldId id="293" r:id="rId13"/>
  </p:sldIdLst>
  <p:sldSz cx="24384000" cy="13716000"/>
  <p:notesSz cx="6858000" cy="9144000"/>
  <p:defaultTextStyle>
    <a:lvl1pPr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384" y="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856047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952500" y="9245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952500" y="5765800"/>
            <a:ext cx="2250003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13834253" y="7494711"/>
            <a:ext cx="23101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13834253" y="11074127"/>
            <a:ext cx="23101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952500" y="12801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952500" y="9321800"/>
            <a:ext cx="2250003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13834253" y="11074127"/>
            <a:ext cx="23101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952500" y="6858000"/>
            <a:ext cx="106432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952500" y="3898900"/>
            <a:ext cx="1064309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952500" y="30607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952500" y="3048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9" r:id="rId9"/>
    <p:sldLayoutId id="2147483660" r:id="rId10"/>
  </p:sldLayoutIdLst>
  <p:transition spd="med"/>
  <p:txStyles>
    <p:titleStyle>
      <a:lvl1pPr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6096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12192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8288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24384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30480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36576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42672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48768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54864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group.com/articles/which-ux-research-method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8036583" y="5780145"/>
            <a:ext cx="8564845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5400" dirty="0"/>
              <a:t>User Experience</a:t>
            </a:r>
          </a:p>
          <a:p>
            <a:pPr lvl="0">
              <a:defRPr sz="1800"/>
            </a:pPr>
            <a:r>
              <a:rPr lang="de-DE" sz="5400" dirty="0" err="1"/>
              <a:t>Practical</a:t>
            </a:r>
            <a:r>
              <a:rPr lang="de-DE" sz="5400" dirty="0"/>
              <a:t> </a:t>
            </a:r>
            <a:r>
              <a:rPr lang="de-DE" sz="5400" dirty="0" err="1"/>
              <a:t>Exercises</a:t>
            </a:r>
            <a:r>
              <a:rPr lang="de-DE" sz="5400" dirty="0"/>
              <a:t> </a:t>
            </a:r>
            <a:r>
              <a:rPr lang="de-DE" sz="5400" dirty="0" err="1"/>
              <a:t>and</a:t>
            </a:r>
            <a:r>
              <a:rPr lang="de-DE" sz="5400" dirty="0"/>
              <a:t> Theory</a:t>
            </a:r>
            <a:endParaRPr sz="9600" dirty="0"/>
          </a:p>
        </p:txBody>
      </p:sp>
      <p:sp>
        <p:nvSpPr>
          <p:cNvPr id="46" name="Shape 46"/>
          <p:cNvSpPr/>
          <p:nvPr/>
        </p:nvSpPr>
        <p:spPr>
          <a:xfrm>
            <a:off x="8902205" y="7551579"/>
            <a:ext cx="683360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4000" dirty="0"/>
              <a:t>Jun.-Prof. Dr. Brigitte </a:t>
            </a:r>
            <a:r>
              <a:rPr sz="4000" dirty="0" err="1"/>
              <a:t>Mathiak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2511737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6385419" y="327271"/>
            <a:ext cx="1131399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 err="1"/>
              <a:t>Beobachten</a:t>
            </a:r>
            <a:r>
              <a:rPr lang="en-US" sz="6600" dirty="0"/>
              <a:t> </a:t>
            </a:r>
            <a:r>
              <a:rPr lang="en-US" sz="6600" dirty="0" err="1"/>
              <a:t>oder</a:t>
            </a:r>
            <a:r>
              <a:rPr lang="en-US" sz="6600" dirty="0"/>
              <a:t> </a:t>
            </a:r>
            <a:r>
              <a:rPr lang="en-US" sz="6600" dirty="0" err="1"/>
              <a:t>Interagieren</a:t>
            </a:r>
            <a:endParaRPr lang="en-US"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Beobachten sagt uns nichts darüber, wie der Nutzer sich fühlt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Nutzer können aber nicht alles artikulieren, weil auch viel unbewusst abläuft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Interagieren ist einfacher, aber tückisch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Beobachten braucht Interpretation, die auch falsch sein kann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Interagieren skaliert ganz schlecht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Beobachten kann gerade bei 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Fazit: Man braucht beides für ein ausgeglichenes Bild</a:t>
            </a:r>
          </a:p>
        </p:txBody>
      </p:sp>
    </p:spTree>
    <p:extLst>
      <p:ext uri="{BB962C8B-B14F-4D97-AF65-F5344CB8AC3E}">
        <p14:creationId xmlns:p14="http://schemas.microsoft.com/office/powerpoint/2010/main" val="375779001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6385419" y="327271"/>
            <a:ext cx="1131399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 err="1"/>
              <a:t>Beobachten</a:t>
            </a:r>
            <a:r>
              <a:rPr lang="en-US" sz="6600" dirty="0"/>
              <a:t> </a:t>
            </a:r>
            <a:r>
              <a:rPr lang="en-US" sz="6600" dirty="0" err="1"/>
              <a:t>oder</a:t>
            </a:r>
            <a:r>
              <a:rPr lang="en-US" sz="6600" dirty="0"/>
              <a:t> </a:t>
            </a:r>
            <a:r>
              <a:rPr lang="en-US" sz="6600" dirty="0" err="1"/>
              <a:t>Interagieren</a:t>
            </a:r>
            <a:endParaRPr lang="en-US"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Beobachten sagt uns nichts darüber, wie der Nutzer sich fühlt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Nutzer können aber nicht alles artikulieren, weil auch viel unbewusst abläuft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Interagieren ist einfacher, aber tückisch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Beobachten braucht Interpretation, die auch falsch sein kann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Interagieren skaliert ganz schlecht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Beobachten kann gerade bei 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Fazit: Man braucht beides für ein ausgeglichenes Bild</a:t>
            </a:r>
          </a:p>
        </p:txBody>
      </p:sp>
    </p:spTree>
    <p:extLst>
      <p:ext uri="{BB962C8B-B14F-4D97-AF65-F5344CB8AC3E}">
        <p14:creationId xmlns:p14="http://schemas.microsoft.com/office/powerpoint/2010/main" val="427800793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3609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8055709" y="327271"/>
            <a:ext cx="797333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6600" dirty="0"/>
              <a:t>Last </a:t>
            </a:r>
            <a:r>
              <a:rPr lang="de-DE" sz="6600" dirty="0" err="1"/>
              <a:t>week</a:t>
            </a:r>
            <a:r>
              <a:rPr lang="de-DE" sz="6600" dirty="0"/>
              <a:t>: Psychologie</a:t>
            </a:r>
            <a:endParaRPr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Menschen ticken anders als man denkt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Diese Woche: User-</a:t>
            </a:r>
            <a:r>
              <a:rPr lang="de-DE" sz="4400" dirty="0" err="1">
                <a:latin typeface="Trebuchet MS" pitchFamily="32" charset="0"/>
              </a:rPr>
              <a:t>driven</a:t>
            </a:r>
            <a:r>
              <a:rPr lang="de-DE" sz="4400" dirty="0">
                <a:latin typeface="Trebuchet MS" pitchFamily="32" charset="0"/>
              </a:rPr>
              <a:t> design über die Zeit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(</a:t>
            </a:r>
            <a:r>
              <a:rPr lang="de-DE" sz="4400" dirty="0" err="1">
                <a:latin typeface="Trebuchet MS" pitchFamily="32" charset="0"/>
              </a:rPr>
              <a:t>EyeTracking</a:t>
            </a:r>
            <a:r>
              <a:rPr lang="de-DE" sz="4400" dirty="0">
                <a:latin typeface="Trebuchet MS" pitchFamily="32" charset="0"/>
              </a:rPr>
              <a:t> muss leider ausfallen, vielleicht in 3 Wochen)</a:t>
            </a:r>
          </a:p>
          <a:p>
            <a:pPr marL="895350" lvl="1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895350" lvl="1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895350" lvl="1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895350" lvl="1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52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5207225" y="571489"/>
            <a:ext cx="1466434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6600" dirty="0"/>
              <a:t>Wiederholung: User </a:t>
            </a:r>
            <a:r>
              <a:rPr lang="de-DE" sz="6600" dirty="0" err="1"/>
              <a:t>Centered</a:t>
            </a:r>
            <a:r>
              <a:rPr lang="de-DE" sz="6600" dirty="0"/>
              <a:t> Design</a:t>
            </a:r>
            <a:endParaRPr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742729" y="2249488"/>
            <a:ext cx="8928992" cy="111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Ein iterativer Prozess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Research: 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Reden mit dem Kunden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Was tun andere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Design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Paper Prototype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 err="1">
                <a:latin typeface="Trebuchet MS" pitchFamily="32" charset="0"/>
              </a:rPr>
              <a:t>Wireframe</a:t>
            </a:r>
            <a:r>
              <a:rPr lang="de-DE" sz="4400" dirty="0">
                <a:latin typeface="Trebuchet MS" pitchFamily="32" charset="0"/>
              </a:rPr>
              <a:t>/</a:t>
            </a:r>
            <a:r>
              <a:rPr lang="de-DE" sz="4400" dirty="0" err="1">
                <a:latin typeface="Trebuchet MS" pitchFamily="32" charset="0"/>
              </a:rPr>
              <a:t>Clickdummies</a:t>
            </a: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err="1">
                <a:latin typeface="Trebuchet MS" pitchFamily="32" charset="0"/>
              </a:rPr>
              <a:t>Measure</a:t>
            </a:r>
            <a:endParaRPr lang="de-DE" sz="4400" dirty="0">
              <a:latin typeface="Trebuchet MS" pitchFamily="32" charset="0"/>
            </a:endParaRP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Fokusgruppe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Task-</a:t>
            </a:r>
            <a:r>
              <a:rPr lang="de-DE" sz="4400" dirty="0" err="1">
                <a:latin typeface="Trebuchet MS" pitchFamily="32" charset="0"/>
              </a:rPr>
              <a:t>based</a:t>
            </a:r>
            <a:r>
              <a:rPr lang="de-DE" sz="4400" dirty="0">
                <a:latin typeface="Trebuchet MS" pitchFamily="32" charset="0"/>
              </a:rPr>
              <a:t> vs. Explorativ</a:t>
            </a:r>
          </a:p>
        </p:txBody>
      </p:sp>
      <p:pic>
        <p:nvPicPr>
          <p:cNvPr id="3076" name="Picture 4" descr="Image result for user centered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864" y="2249488"/>
            <a:ext cx="12385376" cy="1031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/>
          <p:nvPr/>
        </p:nvSpPr>
        <p:spPr>
          <a:xfrm>
            <a:off x="10967864" y="12561548"/>
            <a:ext cx="10220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sapdesignguild.org</a:t>
            </a:r>
          </a:p>
        </p:txBody>
      </p:sp>
    </p:spTree>
    <p:extLst>
      <p:ext uri="{BB962C8B-B14F-4D97-AF65-F5344CB8AC3E}">
        <p14:creationId xmlns:p14="http://schemas.microsoft.com/office/powerpoint/2010/main" val="2778395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6577761" y="327271"/>
            <a:ext cx="1092927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/>
              <a:t>User-driven design over time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5" y="1554932"/>
            <a:ext cx="12817424" cy="117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Produktionszyklen werden immer länger/arbeitsintensiver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Ich unterscheide drei Metaphasen: 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Low-Res</a:t>
            </a:r>
          </a:p>
          <a:p>
            <a:pPr marL="1504950" lvl="2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Barn </a:t>
            </a:r>
            <a:r>
              <a:rPr lang="de-DE" sz="4400" dirty="0" err="1">
                <a:latin typeface="Trebuchet MS" pitchFamily="32" charset="0"/>
              </a:rPr>
              <a:t>Door</a:t>
            </a:r>
            <a:r>
              <a:rPr lang="de-DE" sz="4400" dirty="0">
                <a:latin typeface="Trebuchet MS" pitchFamily="32" charset="0"/>
              </a:rPr>
              <a:t> Shooting, grobe Fehler finden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High-Res</a:t>
            </a:r>
          </a:p>
          <a:p>
            <a:pPr marL="1504950" lvl="2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Abläufe verfeinern und optimieren, subtile Fehler und Bedienfallen finden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Post-Release</a:t>
            </a:r>
          </a:p>
          <a:p>
            <a:pPr marL="1504950" lvl="2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Nutzer beobachten und optimieren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</p:txBody>
      </p:sp>
      <p:pic>
        <p:nvPicPr>
          <p:cNvPr id="2053" name="Picture 5" descr="Image result for spira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98"/>
          <a:stretch/>
        </p:blipFill>
        <p:spPr bwMode="auto">
          <a:xfrm rot="10800000">
            <a:off x="18096656" y="2058988"/>
            <a:ext cx="6048289" cy="1051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4712088" y="2321496"/>
            <a:ext cx="12817424" cy="117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0" indent="0" algn="l">
              <a:buNone/>
            </a:pPr>
            <a:r>
              <a:rPr lang="de-DE" sz="4400" dirty="0">
                <a:latin typeface="Trebuchet MS" pitchFamily="32" charset="0"/>
              </a:rPr>
              <a:t>Prototyp</a:t>
            </a:r>
          </a:p>
          <a:p>
            <a:pPr marL="0" indent="0" algn="l">
              <a:buNone/>
            </a:pPr>
            <a:endParaRPr lang="de-DE" sz="4400" dirty="0">
              <a:latin typeface="Trebuchet MS" pitchFamily="32" charset="0"/>
            </a:endParaRPr>
          </a:p>
          <a:p>
            <a:pPr marL="0" indent="0" algn="l">
              <a:buNone/>
            </a:pPr>
            <a:r>
              <a:rPr lang="de-DE" sz="4400" dirty="0">
                <a:latin typeface="Trebuchet MS" pitchFamily="32" charset="0"/>
              </a:rPr>
              <a:t>Alpha</a:t>
            </a:r>
          </a:p>
          <a:p>
            <a:pPr marL="0" indent="0" algn="l">
              <a:buNone/>
            </a:pPr>
            <a:endParaRPr lang="de-DE" sz="4400" dirty="0">
              <a:latin typeface="Trebuchet MS" pitchFamily="32" charset="0"/>
            </a:endParaRPr>
          </a:p>
          <a:p>
            <a:pPr marL="0" indent="0" algn="l">
              <a:buNone/>
            </a:pPr>
            <a:r>
              <a:rPr lang="de-DE" sz="4400" dirty="0">
                <a:latin typeface="Trebuchet MS" pitchFamily="32" charset="0"/>
              </a:rPr>
              <a:t>Beta</a:t>
            </a:r>
          </a:p>
          <a:p>
            <a:pPr marL="0" indent="0" algn="l">
              <a:buNone/>
            </a:pPr>
            <a:endParaRPr lang="de-DE" sz="4400" dirty="0">
              <a:latin typeface="Trebuchet MS" pitchFamily="32" charset="0"/>
            </a:endParaRPr>
          </a:p>
          <a:p>
            <a:pPr marL="0" indent="0" algn="l">
              <a:buNone/>
            </a:pPr>
            <a:r>
              <a:rPr lang="de-DE" sz="4400" dirty="0">
                <a:latin typeface="Trebuchet MS" pitchFamily="32" charset="0"/>
              </a:rPr>
              <a:t>Release</a:t>
            </a:r>
          </a:p>
        </p:txBody>
      </p:sp>
    </p:spTree>
    <p:extLst>
      <p:ext uri="{BB962C8B-B14F-4D97-AF65-F5344CB8AC3E}">
        <p14:creationId xmlns:p14="http://schemas.microsoft.com/office/powerpoint/2010/main" val="41428012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10320775" y="327271"/>
            <a:ext cx="344325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/>
              <a:t>Low-Res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Ziel ist es das Dinge funktionieren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Prototypen sind oft sehr primitiv (Paper </a:t>
            </a:r>
            <a:r>
              <a:rPr lang="de-DE" sz="4400" dirty="0" err="1">
                <a:latin typeface="Trebuchet MS" pitchFamily="32" charset="0"/>
              </a:rPr>
              <a:t>Prototypes</a:t>
            </a:r>
            <a:r>
              <a:rPr lang="de-DE" sz="4400" dirty="0">
                <a:latin typeface="Trebuchet MS" pitchFamily="32" charset="0"/>
              </a:rPr>
              <a:t>) und/oder unvollständig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Hoher Anteil an Qualitätssicherung (QA) / Bugs finden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Tasks zielen darauf ab Abläufe zu simulieren und um bekannte Schwächen </a:t>
            </a:r>
            <a:r>
              <a:rPr lang="de-DE" sz="4400" dirty="0" err="1">
                <a:latin typeface="Trebuchet MS" pitchFamily="32" charset="0"/>
              </a:rPr>
              <a:t>herumzunavigieren</a:t>
            </a: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Explorative Tests testen ob die User Stories mit dem Nutzerverhalten übereinstimmen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Art der Nutzertests: Kleine Gruppen mit Abschlussinterview, Beobachtung des Verhaltens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Ergebnisse der Tests: 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Was funktioniert, was nicht?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Überarbeitete User Stories (Was müsste nach der Nutzererwartung her funktionieren?)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878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10227002" y="327271"/>
            <a:ext cx="363080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/>
              <a:t>High-Res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Ziel ist es das Dinge gut funktionieren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Prototypen sind oft schon am Produktionssystem angelehnt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Immer noch mittelhoher Anteil an Qualitätssicherung (QA) / Bugs finden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Tasks sind unschärfer formuliert, die Tester sollen selbst ihren Weg finden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Explorative Tests testen, ob die Funktionalitäten auch alle entdeckt werden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Immer mehr Funktionalität wird integriert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Art der Nutzertests: Komplexer als Low-Res, oft in Labors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Ziel der Nutzertests: 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Vergleichbare Daten, mit denen u.a. Versionen miteinander verglichen werden können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Inkrementelle Verbesserungsvorschläge</a:t>
            </a:r>
          </a:p>
        </p:txBody>
      </p:sp>
    </p:spTree>
    <p:extLst>
      <p:ext uri="{BB962C8B-B14F-4D97-AF65-F5344CB8AC3E}">
        <p14:creationId xmlns:p14="http://schemas.microsoft.com/office/powerpoint/2010/main" val="37270518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9449549" y="327271"/>
            <a:ext cx="518571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/>
              <a:t>Post-Release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3" y="180539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Ziel ist es die Optimierung der Abläufe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Oft erst nach Inbetriebnahme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Eher geringer Anteil an Qualitätssicherung (QA) / Bugs finden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Art der Nutzertests: Nutzerfeedback, Loganalyse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Ziel der Nutzertests: 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Was könnte man noch besser machen?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Vergleich zweier Varianten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Neue Features generieren und testen, ob sie etwas bringen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710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landscape user research methods.png"/>
          <p:cNvPicPr/>
          <p:nvPr/>
        </p:nvPicPr>
        <p:blipFill>
          <a:blip r:embed="rId2">
            <a:extLst/>
          </a:blip>
          <a:srcRect l="15413" t="10443" r="4695" b="23056"/>
          <a:stretch>
            <a:fillRect/>
          </a:stretch>
        </p:blipFill>
        <p:spPr>
          <a:xfrm>
            <a:off x="5534195" y="2125076"/>
            <a:ext cx="13494163" cy="8424298"/>
          </a:xfrm>
          <a:prstGeom prst="rect">
            <a:avLst/>
          </a:prstGeom>
          <a:ln w="25400">
            <a:solidFill>
              <a:srgbClr val="C9C3BA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47" name="landscape user research methods.png"/>
          <p:cNvPicPr/>
          <p:nvPr/>
        </p:nvPicPr>
        <p:blipFill>
          <a:blip r:embed="rId2">
            <a:extLst/>
          </a:blip>
          <a:srcRect l="15092" t="85223" r="4007" b="1786"/>
          <a:stretch>
            <a:fillRect/>
          </a:stretch>
        </p:blipFill>
        <p:spPr>
          <a:xfrm>
            <a:off x="5444926" y="11344956"/>
            <a:ext cx="13493956" cy="1625061"/>
          </a:xfrm>
          <a:prstGeom prst="rect">
            <a:avLst/>
          </a:prstGeom>
          <a:ln w="25400">
            <a:solidFill>
              <a:srgbClr val="C9C3BA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48" name="Shape 148"/>
          <p:cNvSpPr/>
          <p:nvPr/>
        </p:nvSpPr>
        <p:spPr>
          <a:xfrm>
            <a:off x="8370455" y="509571"/>
            <a:ext cx="764311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5400" dirty="0"/>
              <a:t>Landkarte der Methoden</a:t>
            </a:r>
            <a:endParaRPr sz="5400" dirty="0"/>
          </a:p>
        </p:txBody>
      </p:sp>
      <p:sp>
        <p:nvSpPr>
          <p:cNvPr id="149" name="Shape 149"/>
          <p:cNvSpPr/>
          <p:nvPr/>
        </p:nvSpPr>
        <p:spPr>
          <a:xfrm>
            <a:off x="15225970" y="10743371"/>
            <a:ext cx="3141886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 b="1">
                <a:solidFill>
                  <a:srgbClr val="6663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300" b="1" dirty="0">
                <a:solidFill>
                  <a:srgbClr val="66635F"/>
                </a:solidFill>
              </a:rPr>
              <a:t>Q</a:t>
            </a:r>
            <a:r>
              <a:rPr lang="de-DE" sz="2300" b="1" dirty="0" err="1">
                <a:solidFill>
                  <a:srgbClr val="66635F"/>
                </a:solidFill>
              </a:rPr>
              <a:t>uantitative</a:t>
            </a:r>
            <a:r>
              <a:rPr sz="2300" b="1" dirty="0">
                <a:solidFill>
                  <a:srgbClr val="66635F"/>
                </a:solidFill>
              </a:rPr>
              <a:t> (</a:t>
            </a:r>
            <a:r>
              <a:rPr lang="de-DE" sz="2300" b="1" dirty="0" err="1">
                <a:solidFill>
                  <a:srgbClr val="66635F"/>
                </a:solidFill>
              </a:rPr>
              <a:t>indirect</a:t>
            </a:r>
            <a:r>
              <a:rPr sz="2300" b="1" dirty="0">
                <a:solidFill>
                  <a:srgbClr val="66635F"/>
                </a:solidFill>
              </a:rPr>
              <a:t>)</a:t>
            </a:r>
          </a:p>
        </p:txBody>
      </p:sp>
      <p:sp>
        <p:nvSpPr>
          <p:cNvPr id="150" name="Shape 150"/>
          <p:cNvSpPr/>
          <p:nvPr/>
        </p:nvSpPr>
        <p:spPr>
          <a:xfrm>
            <a:off x="6138339" y="10743371"/>
            <a:ext cx="2685030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 b="1">
                <a:solidFill>
                  <a:srgbClr val="6663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300" b="1" dirty="0">
                <a:solidFill>
                  <a:srgbClr val="66635F"/>
                </a:solidFill>
              </a:rPr>
              <a:t>Q</a:t>
            </a:r>
            <a:r>
              <a:rPr lang="de-DE" sz="2300" b="1" dirty="0" err="1">
                <a:solidFill>
                  <a:srgbClr val="66635F"/>
                </a:solidFill>
              </a:rPr>
              <a:t>ualitative</a:t>
            </a:r>
            <a:r>
              <a:rPr sz="2300" b="1" dirty="0">
                <a:solidFill>
                  <a:srgbClr val="66635F"/>
                </a:solidFill>
              </a:rPr>
              <a:t> (</a:t>
            </a:r>
            <a:r>
              <a:rPr lang="de-DE" sz="2300" b="1" dirty="0" err="1">
                <a:solidFill>
                  <a:srgbClr val="66635F"/>
                </a:solidFill>
              </a:rPr>
              <a:t>direct</a:t>
            </a:r>
            <a:r>
              <a:rPr sz="2300" b="1" dirty="0">
                <a:solidFill>
                  <a:srgbClr val="66635F"/>
                </a:solidFill>
              </a:rPr>
              <a:t>)</a:t>
            </a:r>
          </a:p>
        </p:txBody>
      </p:sp>
      <p:sp>
        <p:nvSpPr>
          <p:cNvPr id="151" name="Shape 151"/>
          <p:cNvSpPr/>
          <p:nvPr/>
        </p:nvSpPr>
        <p:spPr>
          <a:xfrm>
            <a:off x="3336126" y="9898841"/>
            <a:ext cx="1606209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 b="1">
                <a:solidFill>
                  <a:srgbClr val="6663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de-DE" sz="2300" b="1" dirty="0">
                <a:solidFill>
                  <a:srgbClr val="66635F"/>
                </a:solidFill>
              </a:rPr>
              <a:t>Interaction</a:t>
            </a:r>
            <a:endParaRPr sz="2300" b="1" dirty="0">
              <a:solidFill>
                <a:srgbClr val="66635F"/>
              </a:solidFill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3229527" y="2277649"/>
            <a:ext cx="1819409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 b="1">
                <a:solidFill>
                  <a:srgbClr val="6663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de-DE" sz="2300" b="1" dirty="0">
                <a:solidFill>
                  <a:srgbClr val="66635F"/>
                </a:solidFill>
              </a:rPr>
              <a:t>Observation</a:t>
            </a:r>
            <a:endParaRPr sz="2300" b="1" dirty="0">
              <a:solidFill>
                <a:srgbClr val="66635F"/>
              </a:solidFill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172536" y="228879"/>
            <a:ext cx="24038927" cy="13258242"/>
          </a:xfrm>
          <a:prstGeom prst="rect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6621961" y="1299888"/>
            <a:ext cx="111400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 b="1">
                <a:solidFill>
                  <a:srgbClr val="66635F"/>
                </a:solidFill>
                <a:latin typeface="Helvetica"/>
                <a:ea typeface="Helvetica"/>
                <a:cs typeface="Helvetica"/>
                <a:sym typeface="Helvetica"/>
              </a:rPr>
              <a:t>Christian Roher </a:t>
            </a:r>
            <a:r>
              <a:rPr sz="2300" b="1" u="sng">
                <a:solidFill>
                  <a:srgbClr val="66635F"/>
                </a:solidFill>
                <a:latin typeface="Helvetica"/>
                <a:ea typeface="Helvetica"/>
                <a:cs typeface="Helvetica"/>
                <a:sym typeface="Helvetica"/>
                <a:hlinkClick r:id="rId3"/>
              </a:rPr>
              <a:t>https://www.nngroup.com/articles/which-ux-research-methods/</a:t>
            </a:r>
          </a:p>
        </p:txBody>
      </p:sp>
    </p:spTree>
    <p:extLst>
      <p:ext uri="{BB962C8B-B14F-4D97-AF65-F5344CB8AC3E}">
        <p14:creationId xmlns:p14="http://schemas.microsoft.com/office/powerpoint/2010/main" val="18500944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8435654" y="327271"/>
            <a:ext cx="721351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/>
              <a:t>Die </a:t>
            </a:r>
            <a:r>
              <a:rPr lang="en-US" sz="6600" dirty="0" err="1"/>
              <a:t>großen</a:t>
            </a:r>
            <a:r>
              <a:rPr lang="en-US" sz="6600" dirty="0"/>
              <a:t> </a:t>
            </a:r>
            <a:r>
              <a:rPr lang="en-US" sz="6600" dirty="0" err="1"/>
              <a:t>Fragen</a:t>
            </a:r>
            <a:endParaRPr lang="en-US"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In welchem Kontext (welche Farbe)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Beobachten oder Interagieren (Gucken oder Fragen)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Qualitativ oder Quantitativ</a:t>
            </a:r>
          </a:p>
        </p:txBody>
      </p:sp>
    </p:spTree>
    <p:extLst>
      <p:ext uri="{BB962C8B-B14F-4D97-AF65-F5344CB8AC3E}">
        <p14:creationId xmlns:p14="http://schemas.microsoft.com/office/powerpoint/2010/main" val="151874692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Microsoft Office PowerPoint</Application>
  <PresentationFormat>Benutzerdefiniert</PresentationFormat>
  <Paragraphs>98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Avenir Roman</vt:lpstr>
      <vt:lpstr>Bodoni SvtyTwo ITC TT-Book</vt:lpstr>
      <vt:lpstr>Gill Sans</vt:lpstr>
      <vt:lpstr>Helvetica</vt:lpstr>
      <vt:lpstr>Palatino</vt:lpstr>
      <vt:lpstr>Trebuchet MS</vt:lpstr>
      <vt:lpstr>Wingdings</vt:lpstr>
      <vt:lpstr>Zapf Dingbats</vt:lpstr>
      <vt:lpstr>New_Template4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Mathiak, Brigitte</dc:creator>
  <cp:lastModifiedBy>bmathiak</cp:lastModifiedBy>
  <cp:revision>93</cp:revision>
  <dcterms:modified xsi:type="dcterms:W3CDTF">2018-11-21T15:23:02Z</dcterms:modified>
</cp:coreProperties>
</file>