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6" r:id="rId2"/>
    <p:sldId id="271" r:id="rId3"/>
    <p:sldId id="273" r:id="rId4"/>
    <p:sldId id="274" r:id="rId5"/>
    <p:sldId id="275" r:id="rId6"/>
    <p:sldId id="272" r:id="rId7"/>
    <p:sldId id="277" r:id="rId8"/>
    <p:sldId id="269" r:id="rId9"/>
    <p:sldId id="279" r:id="rId10"/>
    <p:sldId id="280" r:id="rId11"/>
    <p:sldId id="281" r:id="rId12"/>
    <p:sldId id="278" r:id="rId13"/>
  </p:sldIdLst>
  <p:sldSz cx="24384000" cy="13716000"/>
  <p:notesSz cx="6858000" cy="9144000"/>
  <p:defaultTextStyle>
    <a:lvl1pPr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825500">
      <a:defRPr sz="32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384" y="7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8560475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952500" y="9245600"/>
            <a:ext cx="224989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952500" y="5765800"/>
            <a:ext cx="22500035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 rot="16200000">
            <a:off x="13834253" y="7494711"/>
            <a:ext cx="231013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952500" y="58293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5532100" y="58293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rot="16200000">
            <a:off x="13834253" y="11074127"/>
            <a:ext cx="231013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952500" y="12801600"/>
            <a:ext cx="224989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952500" y="9321800"/>
            <a:ext cx="22500035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6200000">
            <a:off x="13834253" y="11074127"/>
            <a:ext cx="231013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952500" y="93980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15532100" y="93980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952500" y="5194300"/>
            <a:ext cx="22479000" cy="33401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952500" y="6858000"/>
            <a:ext cx="106432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952500" y="3898900"/>
            <a:ext cx="1064309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952500" y="3975100"/>
            <a:ext cx="10642600" cy="2806700"/>
          </a:xfrm>
          <a:prstGeom prst="rect">
            <a:avLst/>
          </a:prstGeom>
        </p:spPr>
        <p:txBody>
          <a:bodyPr/>
          <a:lstStyle>
            <a:lvl1pPr algn="l">
              <a:defRPr sz="7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952500" y="30607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952500" y="889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952500" y="1778000"/>
            <a:ext cx="22479000" cy="10147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952500" y="3048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952500" y="889000"/>
            <a:ext cx="2249492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952500" y="1143000"/>
            <a:ext cx="22479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98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952500" y="3695700"/>
            <a:ext cx="2247900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9" r:id="rId9"/>
    <p:sldLayoutId id="2147483660" r:id="rId10"/>
  </p:sldLayoutIdLst>
  <p:transition spd="med"/>
  <p:txStyles>
    <p:titleStyle>
      <a:lvl1pPr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1pPr>
      <a:lvl2pPr indent="2286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2pPr>
      <a:lvl3pPr indent="4572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3pPr>
      <a:lvl4pPr indent="6858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4pPr>
      <a:lvl5pPr indent="9144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5pPr>
      <a:lvl6pPr indent="11430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6pPr>
      <a:lvl7pPr indent="13716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7pPr>
      <a:lvl8pPr indent="16002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8pPr>
      <a:lvl9pPr indent="1828800" algn="ctr" defTabSz="825500">
        <a:lnSpc>
          <a:spcPct val="90000"/>
        </a:lnSpc>
        <a:spcBef>
          <a:spcPts val="2300"/>
        </a:spcBef>
        <a:defRPr sz="98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9pPr>
    </p:titleStyle>
    <p:bodyStyle>
      <a:lvl1pPr marL="6096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12192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8288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24384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30480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36576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42672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48768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5486400" indent="-609600" defTabSz="825500">
        <a:spcBef>
          <a:spcPts val="3400"/>
        </a:spcBef>
        <a:buClr>
          <a:srgbClr val="929292"/>
        </a:buClr>
        <a:buSzPct val="60000"/>
        <a:buFont typeface="Zapf Dingbats"/>
        <a:buChar char="❖"/>
        <a:defRPr sz="50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8036583" y="5780145"/>
            <a:ext cx="8564845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de-DE" sz="5400" dirty="0"/>
              <a:t>User Experience</a:t>
            </a:r>
          </a:p>
          <a:p>
            <a:pPr lvl="0">
              <a:defRPr sz="1800"/>
            </a:pPr>
            <a:r>
              <a:rPr lang="de-DE" sz="5400" dirty="0" err="1"/>
              <a:t>Practical</a:t>
            </a:r>
            <a:r>
              <a:rPr lang="de-DE" sz="5400" dirty="0"/>
              <a:t> </a:t>
            </a:r>
            <a:r>
              <a:rPr lang="de-DE" sz="5400" dirty="0" err="1"/>
              <a:t>Exercises</a:t>
            </a:r>
            <a:r>
              <a:rPr lang="de-DE" sz="5400" dirty="0"/>
              <a:t> </a:t>
            </a:r>
            <a:r>
              <a:rPr lang="de-DE" sz="5400" dirty="0" err="1"/>
              <a:t>and</a:t>
            </a:r>
            <a:r>
              <a:rPr lang="de-DE" sz="5400" dirty="0"/>
              <a:t> Theory</a:t>
            </a:r>
            <a:endParaRPr sz="9600" dirty="0"/>
          </a:p>
        </p:txBody>
      </p:sp>
      <p:sp>
        <p:nvSpPr>
          <p:cNvPr id="46" name="Shape 46"/>
          <p:cNvSpPr/>
          <p:nvPr/>
        </p:nvSpPr>
        <p:spPr>
          <a:xfrm>
            <a:off x="8902205" y="7551579"/>
            <a:ext cx="683360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de-DE" sz="4000" dirty="0"/>
              <a:t>Jun.-Prof. Dr. Brigitte </a:t>
            </a:r>
            <a:r>
              <a:rPr sz="4000" dirty="0" err="1"/>
              <a:t>Mathiak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2511737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/>
          <p:nvPr/>
        </p:nvSpPr>
        <p:spPr>
          <a:xfrm>
            <a:off x="10581220" y="327271"/>
            <a:ext cx="2922275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de-DE" sz="6600" dirty="0"/>
              <a:t>Themen</a:t>
            </a:r>
            <a:endParaRPr sz="6600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886744" y="1817440"/>
            <a:ext cx="23136695" cy="11233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Eine Museums-App, in der man zu den verschiedenen Exponaten einen Informationstext eingeblendet bekommt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Kinokartenverkaufswebseite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Ein </a:t>
            </a:r>
            <a:r>
              <a:rPr lang="de-DE" sz="4400" dirty="0" err="1">
                <a:latin typeface="Trebuchet MS" pitchFamily="32" charset="0"/>
              </a:rPr>
              <a:t>Frogger</a:t>
            </a:r>
            <a:r>
              <a:rPr lang="de-DE" sz="4400" dirty="0">
                <a:latin typeface="Trebuchet MS" pitchFamily="32" charset="0"/>
              </a:rPr>
              <a:t> Spiel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Wörterbuch für Deutsch -&gt; Taubstummensprache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Ein Schnitzeljagdspiel für Google Maps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Ein Kursplaner für meine Yogaschule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Eine Restaurantwebseite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Klips 3 New </a:t>
            </a:r>
            <a:r>
              <a:rPr lang="de-DE" sz="4400" dirty="0" err="1">
                <a:latin typeface="Trebuchet MS" pitchFamily="32" charset="0"/>
              </a:rPr>
              <a:t>and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improved</a:t>
            </a:r>
            <a:r>
              <a:rPr lang="de-DE" sz="4400" dirty="0">
                <a:latin typeface="Trebuchet MS" pitchFamily="32" charset="0"/>
              </a:rPr>
              <a:t>…</a:t>
            </a: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  <a:sym typeface="Wingdings" panose="05000000000000000000" pitchFamily="2" charset="2"/>
            </a:endParaRP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10391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/>
          <p:nvPr/>
        </p:nvSpPr>
        <p:spPr>
          <a:xfrm>
            <a:off x="4085049" y="327271"/>
            <a:ext cx="1591461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de-DE" sz="6600" dirty="0"/>
              <a:t>Next Week: Low </a:t>
            </a:r>
            <a:r>
              <a:rPr lang="de-DE" sz="6600" dirty="0" err="1"/>
              <a:t>resolution</a:t>
            </a:r>
            <a:r>
              <a:rPr lang="de-DE" sz="6600" dirty="0"/>
              <a:t> </a:t>
            </a:r>
            <a:r>
              <a:rPr lang="de-DE" sz="6600" dirty="0" err="1"/>
              <a:t>interaction</a:t>
            </a:r>
            <a:r>
              <a:rPr lang="de-DE" sz="6600" dirty="0"/>
              <a:t> </a:t>
            </a:r>
            <a:r>
              <a:rPr lang="de-DE" sz="6600" dirty="0" err="1"/>
              <a:t>testing</a:t>
            </a:r>
            <a:endParaRPr sz="6600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886744" y="1817440"/>
            <a:ext cx="23136695" cy="11233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Bringt eure Paper Prototypen mit (oder verbessert sie noch zu Hause)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Wir entwickeln Tasks für eure Use Cases und dann werden diese an unschuldigen Kommilitonen getestet</a:t>
            </a: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12838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24860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/>
          <p:nvPr/>
        </p:nvSpPr>
        <p:spPr>
          <a:xfrm>
            <a:off x="4376779" y="327271"/>
            <a:ext cx="15331121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de-DE" sz="6600" dirty="0"/>
              <a:t>Last </a:t>
            </a:r>
            <a:r>
              <a:rPr lang="de-DE" sz="6600" dirty="0" err="1"/>
              <a:t>week</a:t>
            </a:r>
            <a:r>
              <a:rPr lang="de-DE" sz="6600" dirty="0"/>
              <a:t>: </a:t>
            </a:r>
            <a:r>
              <a:rPr lang="de-DE" sz="6600" dirty="0" err="1"/>
              <a:t>Some</a:t>
            </a:r>
            <a:r>
              <a:rPr lang="de-DE" sz="6600" dirty="0"/>
              <a:t> Golden Rules </a:t>
            </a:r>
            <a:r>
              <a:rPr lang="de-DE" sz="6600" dirty="0" err="1"/>
              <a:t>to</a:t>
            </a:r>
            <a:r>
              <a:rPr lang="de-DE" sz="6600" dirty="0"/>
              <a:t> </a:t>
            </a:r>
            <a:r>
              <a:rPr lang="de-DE" sz="6600" dirty="0" err="1"/>
              <a:t>remember</a:t>
            </a:r>
            <a:endParaRPr sz="6600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936625" y="4121696"/>
            <a:ext cx="23136695" cy="92890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Place </a:t>
            </a:r>
            <a:r>
              <a:rPr lang="de-DE" sz="4400" dirty="0" err="1">
                <a:latin typeface="Trebuchet MS" pitchFamily="32" charset="0"/>
              </a:rPr>
              <a:t>users</a:t>
            </a:r>
            <a:r>
              <a:rPr lang="de-DE" sz="4400" dirty="0">
                <a:latin typeface="Trebuchet MS" pitchFamily="32" charset="0"/>
              </a:rPr>
              <a:t> in Control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err="1">
                <a:latin typeface="Trebuchet MS" pitchFamily="32" charset="0"/>
              </a:rPr>
              <a:t>Reduce</a:t>
            </a:r>
            <a:r>
              <a:rPr lang="de-DE" sz="4400" dirty="0">
                <a:latin typeface="Trebuchet MS" pitchFamily="32" charset="0"/>
              </a:rPr>
              <a:t> Users‘ Memory Load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err="1">
                <a:latin typeface="Trebuchet MS" pitchFamily="32" charset="0"/>
              </a:rPr>
              <a:t>Make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the</a:t>
            </a:r>
            <a:r>
              <a:rPr lang="de-DE" sz="4400" dirty="0">
                <a:latin typeface="Trebuchet MS" pitchFamily="32" charset="0"/>
              </a:rPr>
              <a:t> Interface </a:t>
            </a:r>
            <a:r>
              <a:rPr lang="de-DE" sz="4400" dirty="0" err="1">
                <a:latin typeface="Trebuchet MS" pitchFamily="32" charset="0"/>
              </a:rPr>
              <a:t>Consistent</a:t>
            </a: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0" indent="0" algn="l">
              <a:buNone/>
            </a:pPr>
            <a:r>
              <a:rPr lang="en-US" sz="2800" dirty="0"/>
              <a:t>Mandel, Theo. </a:t>
            </a:r>
            <a:r>
              <a:rPr lang="en-US" sz="2800" i="1" dirty="0"/>
              <a:t>The elements of user interface design</a:t>
            </a:r>
            <a:r>
              <a:rPr lang="en-US" sz="2800" dirty="0"/>
              <a:t>. Vol. 20. New York: Wiley, 1997.</a:t>
            </a:r>
            <a:r>
              <a:rPr lang="de-DE" sz="2000" dirty="0">
                <a:latin typeface="Trebuchet MS" pitchFamily="32" charset="0"/>
              </a:rPr>
              <a:t/>
            </a:r>
            <a:br>
              <a:rPr lang="de-DE" sz="2000" dirty="0">
                <a:latin typeface="Trebuchet MS" pitchFamily="32" charset="0"/>
              </a:rPr>
            </a:br>
            <a:endParaRPr lang="de-DE" sz="11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4858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/>
          <p:nvPr/>
        </p:nvSpPr>
        <p:spPr>
          <a:xfrm>
            <a:off x="8256846" y="327271"/>
            <a:ext cx="757098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de-DE" sz="6600" dirty="0"/>
              <a:t>User </a:t>
            </a:r>
            <a:r>
              <a:rPr lang="de-DE" sz="6600" dirty="0" err="1"/>
              <a:t>Centered</a:t>
            </a:r>
            <a:r>
              <a:rPr lang="de-DE" sz="6600" dirty="0"/>
              <a:t> Design</a:t>
            </a:r>
            <a:endParaRPr sz="6600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742729" y="2249488"/>
            <a:ext cx="8928992" cy="11161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User-</a:t>
            </a:r>
            <a:r>
              <a:rPr lang="de-DE" sz="4400" dirty="0" err="1">
                <a:latin typeface="Trebuchet MS" pitchFamily="32" charset="0"/>
              </a:rPr>
              <a:t>Centered</a:t>
            </a:r>
            <a:r>
              <a:rPr lang="de-DE" sz="4400" dirty="0">
                <a:latin typeface="Trebuchet MS" pitchFamily="32" charset="0"/>
              </a:rPr>
              <a:t> Design </a:t>
            </a:r>
            <a:r>
              <a:rPr lang="de-DE" sz="4400" dirty="0" err="1">
                <a:latin typeface="Trebuchet MS" pitchFamily="32" charset="0"/>
              </a:rPr>
              <a:t>is</a:t>
            </a:r>
            <a:r>
              <a:rPr lang="de-DE" sz="4400" dirty="0">
                <a:latin typeface="Trebuchet MS" pitchFamily="32" charset="0"/>
              </a:rPr>
              <a:t> a </a:t>
            </a:r>
            <a:r>
              <a:rPr lang="de-DE" sz="4400" dirty="0" err="1">
                <a:latin typeface="Trebuchet MS" pitchFamily="32" charset="0"/>
              </a:rPr>
              <a:t>principal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that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involves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users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from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the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beginning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of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the</a:t>
            </a:r>
            <a:r>
              <a:rPr lang="de-DE" sz="4400" dirty="0">
                <a:latin typeface="Trebuchet MS" pitchFamily="32" charset="0"/>
              </a:rPr>
              <a:t> design </a:t>
            </a:r>
            <a:r>
              <a:rPr lang="de-DE" sz="4400" dirty="0" err="1">
                <a:latin typeface="Trebuchet MS" pitchFamily="32" charset="0"/>
              </a:rPr>
              <a:t>process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to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the</a:t>
            </a:r>
            <a:r>
              <a:rPr lang="de-DE" sz="4400" dirty="0">
                <a:latin typeface="Trebuchet MS" pitchFamily="32" charset="0"/>
              </a:rPr>
              <a:t> end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The </a:t>
            </a:r>
            <a:r>
              <a:rPr lang="de-DE" sz="4400" dirty="0" err="1">
                <a:latin typeface="Trebuchet MS" pitchFamily="32" charset="0"/>
              </a:rPr>
              <a:t>goal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is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to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have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both</a:t>
            </a:r>
            <a:r>
              <a:rPr lang="de-DE" sz="4400" dirty="0">
                <a:latin typeface="Trebuchet MS" pitchFamily="32" charset="0"/>
              </a:rPr>
              <a:t> high </a:t>
            </a:r>
            <a:r>
              <a:rPr lang="de-DE" sz="4400" dirty="0" err="1">
                <a:latin typeface="Trebuchet MS" pitchFamily="32" charset="0"/>
              </a:rPr>
              <a:t>usability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and</a:t>
            </a:r>
            <a:r>
              <a:rPr lang="de-DE" sz="4400" dirty="0">
                <a:latin typeface="Trebuchet MS" pitchFamily="32" charset="0"/>
              </a:rPr>
              <a:t> a </a:t>
            </a:r>
            <a:r>
              <a:rPr lang="de-DE" sz="4400" dirty="0" err="1">
                <a:latin typeface="Trebuchet MS" pitchFamily="32" charset="0"/>
              </a:rPr>
              <a:t>good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match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to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user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expectations</a:t>
            </a: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err="1">
                <a:latin typeface="Trebuchet MS" pitchFamily="32" charset="0"/>
              </a:rPr>
              <a:t>It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is</a:t>
            </a:r>
            <a:r>
              <a:rPr lang="de-DE" sz="4400" dirty="0">
                <a:latin typeface="Trebuchet MS" pitchFamily="32" charset="0"/>
              </a:rPr>
              <a:t> iterative. </a:t>
            </a:r>
            <a:r>
              <a:rPr lang="de-DE" sz="4400" dirty="0" err="1">
                <a:latin typeface="Trebuchet MS" pitchFamily="32" charset="0"/>
              </a:rPr>
              <a:t>Each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version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is</a:t>
            </a:r>
            <a:r>
              <a:rPr lang="de-DE" sz="4400" dirty="0">
                <a:latin typeface="Trebuchet MS" pitchFamily="32" charset="0"/>
              </a:rPr>
              <a:t> an </a:t>
            </a:r>
            <a:r>
              <a:rPr lang="de-DE" sz="4400" dirty="0" err="1">
                <a:latin typeface="Trebuchet MS" pitchFamily="32" charset="0"/>
              </a:rPr>
              <a:t>improvement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over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the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one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before</a:t>
            </a:r>
            <a:r>
              <a:rPr lang="de-DE" sz="4400" dirty="0">
                <a:latin typeface="Trebuchet MS" pitchFamily="32" charset="0"/>
              </a:rPr>
              <a:t>. 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Designers </a:t>
            </a:r>
            <a:r>
              <a:rPr lang="de-DE" sz="4400" dirty="0" err="1">
                <a:latin typeface="Trebuchet MS" pitchFamily="32" charset="0"/>
              </a:rPr>
              <a:t>are</a:t>
            </a:r>
            <a:r>
              <a:rPr lang="de-DE" sz="4400" dirty="0">
                <a:latin typeface="Trebuchet MS" pitchFamily="32" charset="0"/>
              </a:rPr>
              <a:t> not </a:t>
            </a:r>
            <a:r>
              <a:rPr lang="de-DE" sz="4400" dirty="0" err="1">
                <a:latin typeface="Trebuchet MS" pitchFamily="32" charset="0"/>
              </a:rPr>
              <a:t>users</a:t>
            </a: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More </a:t>
            </a:r>
            <a:r>
              <a:rPr lang="de-DE" sz="4400" dirty="0" err="1">
                <a:latin typeface="Trebuchet MS" pitchFamily="32" charset="0"/>
              </a:rPr>
              <a:t>cycles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are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better</a:t>
            </a:r>
            <a:r>
              <a:rPr lang="de-DE" sz="2000" dirty="0">
                <a:latin typeface="Trebuchet MS" pitchFamily="32" charset="0"/>
              </a:rPr>
              <a:t/>
            </a:r>
            <a:br>
              <a:rPr lang="de-DE" sz="2000" dirty="0">
                <a:latin typeface="Trebuchet MS" pitchFamily="32" charset="0"/>
              </a:rPr>
            </a:br>
            <a:endParaRPr lang="de-DE" sz="1100" dirty="0">
              <a:latin typeface="Trebuchet MS" pitchFamily="32" charset="0"/>
            </a:endParaRPr>
          </a:p>
        </p:txBody>
      </p:sp>
      <p:pic>
        <p:nvPicPr>
          <p:cNvPr id="3076" name="Picture 4" descr="Image result for user centered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864" y="2249488"/>
            <a:ext cx="12385376" cy="1031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/>
          <p:nvPr/>
        </p:nvSpPr>
        <p:spPr>
          <a:xfrm>
            <a:off x="10967864" y="12561548"/>
            <a:ext cx="10220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/>
              <a:t>sapdesignguild.org</a:t>
            </a:r>
          </a:p>
        </p:txBody>
      </p:sp>
    </p:spTree>
    <p:extLst>
      <p:ext uri="{BB962C8B-B14F-4D97-AF65-F5344CB8AC3E}">
        <p14:creationId xmlns:p14="http://schemas.microsoft.com/office/powerpoint/2010/main" val="27783952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/>
          <p:nvPr/>
        </p:nvSpPr>
        <p:spPr>
          <a:xfrm>
            <a:off x="7511480" y="305272"/>
            <a:ext cx="9191738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de-DE" sz="6600" dirty="0"/>
              <a:t>User </a:t>
            </a:r>
            <a:r>
              <a:rPr lang="de-DE" sz="6600" dirty="0" err="1"/>
              <a:t>Centered</a:t>
            </a:r>
            <a:r>
              <a:rPr lang="de-DE" sz="6600" dirty="0"/>
              <a:t> Design (2)</a:t>
            </a:r>
            <a:endParaRPr sz="6600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742729" y="2249488"/>
            <a:ext cx="8928992" cy="11161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Research: </a:t>
            </a: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By </a:t>
            </a:r>
            <a:r>
              <a:rPr lang="de-DE" sz="4400" dirty="0" err="1">
                <a:latin typeface="Trebuchet MS" pitchFamily="32" charset="0"/>
              </a:rPr>
              <a:t>talking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to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your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users</a:t>
            </a:r>
            <a:r>
              <a:rPr lang="de-DE" sz="4400" dirty="0">
                <a:latin typeface="Trebuchet MS" pitchFamily="32" charset="0"/>
              </a:rPr>
              <a:t>, </a:t>
            </a: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find out </a:t>
            </a:r>
            <a:r>
              <a:rPr lang="de-DE" sz="4400" dirty="0" err="1">
                <a:latin typeface="Trebuchet MS" pitchFamily="32" charset="0"/>
              </a:rPr>
              <a:t>their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needs</a:t>
            </a:r>
            <a:r>
              <a:rPr lang="de-DE" sz="4400" dirty="0">
                <a:latin typeface="Trebuchet MS" pitchFamily="32" charset="0"/>
              </a:rPr>
              <a:t>, </a:t>
            </a:r>
            <a:r>
              <a:rPr lang="de-DE" sz="4400" dirty="0" err="1">
                <a:latin typeface="Trebuchet MS" pitchFamily="32" charset="0"/>
              </a:rPr>
              <a:t>tasks</a:t>
            </a:r>
            <a:r>
              <a:rPr lang="de-DE" sz="4400" dirty="0">
                <a:latin typeface="Trebuchet MS" pitchFamily="32" charset="0"/>
              </a:rPr>
              <a:t>, </a:t>
            </a:r>
            <a:r>
              <a:rPr lang="de-DE" sz="4400" dirty="0" err="1">
                <a:latin typeface="Trebuchet MS" pitchFamily="32" charset="0"/>
              </a:rPr>
              <a:t>environment</a:t>
            </a:r>
            <a:endParaRPr lang="de-DE" sz="4400" dirty="0">
              <a:latin typeface="Trebuchet MS" pitchFamily="32" charset="0"/>
            </a:endParaRP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 err="1">
                <a:latin typeface="Trebuchet MS" pitchFamily="32" charset="0"/>
              </a:rPr>
              <a:t>look</a:t>
            </a:r>
            <a:r>
              <a:rPr lang="de-DE" sz="4400" dirty="0">
                <a:latin typeface="Trebuchet MS" pitchFamily="32" charset="0"/>
              </a:rPr>
              <a:t> at </a:t>
            </a:r>
            <a:r>
              <a:rPr lang="de-DE" sz="4400" dirty="0" err="1">
                <a:latin typeface="Trebuchet MS" pitchFamily="32" charset="0"/>
              </a:rPr>
              <a:t>similar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products</a:t>
            </a: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Design: </a:t>
            </a: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Fast </a:t>
            </a:r>
            <a:r>
              <a:rPr lang="de-DE" sz="4400" dirty="0" err="1">
                <a:latin typeface="Trebuchet MS" pitchFamily="32" charset="0"/>
              </a:rPr>
              <a:t>Prototypes</a:t>
            </a:r>
            <a:endParaRPr lang="de-DE" sz="4400" dirty="0">
              <a:latin typeface="Trebuchet MS" pitchFamily="32" charset="0"/>
            </a:endParaRP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Interface </a:t>
            </a:r>
            <a:r>
              <a:rPr lang="de-DE" sz="4400" dirty="0" err="1">
                <a:latin typeface="Trebuchet MS" pitchFamily="32" charset="0"/>
              </a:rPr>
              <a:t>first</a:t>
            </a:r>
            <a:endParaRPr lang="de-DE" sz="4400" dirty="0">
              <a:latin typeface="Trebuchet MS" pitchFamily="32" charset="0"/>
            </a:endParaRP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Stick </a:t>
            </a:r>
            <a:r>
              <a:rPr lang="de-DE" sz="4400" dirty="0" err="1">
                <a:latin typeface="Trebuchet MS" pitchFamily="32" charset="0"/>
              </a:rPr>
              <a:t>to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basic</a:t>
            </a:r>
            <a:r>
              <a:rPr lang="de-DE" sz="4400" dirty="0">
                <a:latin typeface="Trebuchet MS" pitchFamily="32" charset="0"/>
              </a:rPr>
              <a:t> design </a:t>
            </a:r>
            <a:r>
              <a:rPr lang="de-DE" sz="4400" dirty="0" err="1">
                <a:latin typeface="Trebuchet MS" pitchFamily="32" charset="0"/>
              </a:rPr>
              <a:t>rules</a:t>
            </a:r>
            <a:r>
              <a:rPr lang="de-DE" sz="2000" dirty="0">
                <a:latin typeface="Trebuchet MS" pitchFamily="32" charset="0"/>
              </a:rPr>
              <a:t/>
            </a:r>
            <a:br>
              <a:rPr lang="de-DE" sz="2000" dirty="0">
                <a:latin typeface="Trebuchet MS" pitchFamily="32" charset="0"/>
              </a:rPr>
            </a:br>
            <a:endParaRPr lang="de-DE" sz="1100" dirty="0">
              <a:latin typeface="Trebuchet MS" pitchFamily="32" charset="0"/>
            </a:endParaRPr>
          </a:p>
        </p:txBody>
      </p:sp>
      <p:pic>
        <p:nvPicPr>
          <p:cNvPr id="3076" name="Picture 4" descr="Image result for user centered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864" y="2249488"/>
            <a:ext cx="12385376" cy="1031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/>
          <p:nvPr/>
        </p:nvSpPr>
        <p:spPr>
          <a:xfrm>
            <a:off x="10967864" y="12561548"/>
            <a:ext cx="10220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/>
              <a:t>sapdesignguild.org</a:t>
            </a:r>
          </a:p>
        </p:txBody>
      </p:sp>
    </p:spTree>
    <p:extLst>
      <p:ext uri="{BB962C8B-B14F-4D97-AF65-F5344CB8AC3E}">
        <p14:creationId xmlns:p14="http://schemas.microsoft.com/office/powerpoint/2010/main" val="24065641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/>
          <p:nvPr/>
        </p:nvSpPr>
        <p:spPr>
          <a:xfrm>
            <a:off x="7511480" y="305272"/>
            <a:ext cx="9191738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de-DE" sz="6600" dirty="0"/>
              <a:t>User </a:t>
            </a:r>
            <a:r>
              <a:rPr lang="de-DE" sz="6600" dirty="0" err="1"/>
              <a:t>Centered</a:t>
            </a:r>
            <a:r>
              <a:rPr lang="de-DE" sz="6600" dirty="0"/>
              <a:t> Design (3)</a:t>
            </a:r>
            <a:endParaRPr sz="6600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742729" y="2249488"/>
            <a:ext cx="8928992" cy="111612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 err="1">
                <a:latin typeface="Trebuchet MS" pitchFamily="32" charset="0"/>
              </a:rPr>
              <a:t>Adapt</a:t>
            </a:r>
            <a:r>
              <a:rPr lang="de-DE" sz="4400" dirty="0">
                <a:latin typeface="Trebuchet MS" pitchFamily="32" charset="0"/>
              </a:rPr>
              <a:t>: </a:t>
            </a: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 err="1">
                <a:latin typeface="Trebuchet MS" pitchFamily="32" charset="0"/>
              </a:rPr>
              <a:t>Adapt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your</a:t>
            </a:r>
            <a:r>
              <a:rPr lang="de-DE" sz="4400" dirty="0">
                <a:latin typeface="Trebuchet MS" pitchFamily="32" charset="0"/>
              </a:rPr>
              <a:t> design </a:t>
            </a:r>
            <a:r>
              <a:rPr lang="de-DE" sz="4400" dirty="0" err="1">
                <a:latin typeface="Trebuchet MS" pitchFamily="32" charset="0"/>
              </a:rPr>
              <a:t>to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user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needs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and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input</a:t>
            </a:r>
            <a:endParaRPr lang="de-DE" sz="4400" dirty="0">
              <a:latin typeface="Trebuchet MS" pitchFamily="32" charset="0"/>
            </a:endParaRP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 err="1">
                <a:latin typeface="Trebuchet MS" pitchFamily="32" charset="0"/>
              </a:rPr>
              <a:t>Ideally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with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the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user</a:t>
            </a:r>
            <a:r>
              <a:rPr lang="de-DE" sz="4400" dirty="0">
                <a:latin typeface="Trebuchet MS" pitchFamily="32" charset="0"/>
              </a:rPr>
              <a:t> at </a:t>
            </a:r>
            <a:r>
              <a:rPr lang="de-DE" sz="4400" dirty="0" err="1">
                <a:latin typeface="Trebuchet MS" pitchFamily="32" charset="0"/>
              </a:rPr>
              <a:t>the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table</a:t>
            </a: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err="1">
                <a:latin typeface="Trebuchet MS" pitchFamily="32" charset="0"/>
              </a:rPr>
              <a:t>Measure</a:t>
            </a:r>
            <a:r>
              <a:rPr lang="de-DE" sz="4400" dirty="0">
                <a:latin typeface="Trebuchet MS" pitchFamily="32" charset="0"/>
              </a:rPr>
              <a:t>: </a:t>
            </a: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Use </a:t>
            </a:r>
            <a:r>
              <a:rPr lang="de-DE" sz="4400" dirty="0" err="1">
                <a:latin typeface="Trebuchet MS" pitchFamily="32" charset="0"/>
              </a:rPr>
              <a:t>structured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usability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testing</a:t>
            </a:r>
            <a:endParaRPr lang="de-DE" sz="4400" dirty="0">
              <a:latin typeface="Trebuchet MS" pitchFamily="32" charset="0"/>
            </a:endParaRP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 err="1">
                <a:latin typeface="Trebuchet MS" pitchFamily="32" charset="0"/>
              </a:rPr>
              <a:t>You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need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numbers</a:t>
            </a:r>
            <a:r>
              <a:rPr lang="de-DE" sz="4400" dirty="0">
                <a:latin typeface="Trebuchet MS" pitchFamily="32" charset="0"/>
              </a:rPr>
              <a:t> AND </a:t>
            </a:r>
            <a:r>
              <a:rPr lang="de-DE" sz="4400" dirty="0" err="1">
                <a:latin typeface="Trebuchet MS" pitchFamily="32" charset="0"/>
              </a:rPr>
              <a:t>opinions</a:t>
            </a:r>
            <a:endParaRPr lang="de-DE" sz="4400" dirty="0">
              <a:latin typeface="Trebuchet MS" pitchFamily="32" charset="0"/>
            </a:endParaRPr>
          </a:p>
          <a:p>
            <a:pPr marL="895350" lvl="1" indent="-285750" algn="l">
              <a:buFont typeface="Wingdings" charset="2"/>
              <a:buChar char="§"/>
            </a:pPr>
            <a:r>
              <a:rPr lang="de-DE" sz="4400" dirty="0" err="1">
                <a:latin typeface="Trebuchet MS" pitchFamily="32" charset="0"/>
              </a:rPr>
              <a:t>Identify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priorities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and</a:t>
            </a:r>
            <a:r>
              <a:rPr lang="de-DE" sz="4400" dirty="0">
                <a:latin typeface="Trebuchet MS" pitchFamily="32" charset="0"/>
              </a:rPr>
              <a:t> alternatives, </a:t>
            </a:r>
            <a:r>
              <a:rPr lang="de-DE" sz="4400" dirty="0" err="1">
                <a:latin typeface="Trebuchet MS" pitchFamily="32" charset="0"/>
              </a:rPr>
              <a:t>then</a:t>
            </a:r>
            <a:r>
              <a:rPr lang="de-DE" sz="4400" dirty="0">
                <a:latin typeface="Trebuchet MS" pitchFamily="32" charset="0"/>
              </a:rPr>
              <a:t> back </a:t>
            </a:r>
            <a:r>
              <a:rPr lang="de-DE" sz="4400" dirty="0" err="1">
                <a:latin typeface="Trebuchet MS" pitchFamily="32" charset="0"/>
              </a:rPr>
              <a:t>to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research</a:t>
            </a:r>
            <a:endParaRPr lang="de-DE" sz="4400" dirty="0">
              <a:latin typeface="Trebuchet MS" pitchFamily="32" charset="0"/>
            </a:endParaRPr>
          </a:p>
        </p:txBody>
      </p:sp>
      <p:pic>
        <p:nvPicPr>
          <p:cNvPr id="3076" name="Picture 4" descr="Image result for user centered de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864" y="2249488"/>
            <a:ext cx="12385376" cy="1031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/>
          <p:nvPr/>
        </p:nvSpPr>
        <p:spPr>
          <a:xfrm>
            <a:off x="10967864" y="12561548"/>
            <a:ext cx="10220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/>
              <a:t>sapdesignguild.org</a:t>
            </a:r>
          </a:p>
        </p:txBody>
      </p:sp>
    </p:spTree>
    <p:extLst>
      <p:ext uri="{BB962C8B-B14F-4D97-AF65-F5344CB8AC3E}">
        <p14:creationId xmlns:p14="http://schemas.microsoft.com/office/powerpoint/2010/main" val="205471319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/>
          <p:nvPr/>
        </p:nvSpPr>
        <p:spPr>
          <a:xfrm>
            <a:off x="7022539" y="327271"/>
            <a:ext cx="10039608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de-DE" sz="6600" dirty="0"/>
              <a:t>This Week: Paper </a:t>
            </a:r>
            <a:r>
              <a:rPr lang="de-DE" sz="6600" dirty="0" err="1"/>
              <a:t>Prototypes</a:t>
            </a:r>
            <a:endParaRPr sz="6600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886744" y="1961456"/>
            <a:ext cx="23136695" cy="11233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Take out </a:t>
            </a:r>
            <a:r>
              <a:rPr lang="de-DE" sz="4400" dirty="0" err="1">
                <a:latin typeface="Trebuchet MS" pitchFamily="32" charset="0"/>
              </a:rPr>
              <a:t>your</a:t>
            </a:r>
            <a:r>
              <a:rPr lang="de-DE" sz="4400" dirty="0">
                <a:latin typeface="Trebuchet MS" pitchFamily="32" charset="0"/>
              </a:rPr>
              <a:t> Paper, </a:t>
            </a:r>
            <a:r>
              <a:rPr lang="de-DE" sz="4400" dirty="0" err="1">
                <a:latin typeface="Trebuchet MS" pitchFamily="32" charset="0"/>
              </a:rPr>
              <a:t>Scissors</a:t>
            </a:r>
            <a:r>
              <a:rPr lang="de-DE" sz="4400" dirty="0">
                <a:latin typeface="Trebuchet MS" pitchFamily="32" charset="0"/>
              </a:rPr>
              <a:t>, </a:t>
            </a:r>
            <a:r>
              <a:rPr lang="de-DE" sz="4400" dirty="0" err="1">
                <a:latin typeface="Trebuchet MS" pitchFamily="32" charset="0"/>
              </a:rPr>
              <a:t>Glue</a:t>
            </a:r>
            <a:r>
              <a:rPr lang="de-DE" sz="4400" dirty="0">
                <a:latin typeface="Trebuchet MS" pitchFamily="32" charset="0"/>
              </a:rPr>
              <a:t>, Pens, …</a:t>
            </a: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err="1">
                <a:latin typeface="Trebuchet MS" pitchFamily="32" charset="0"/>
              </a:rPr>
              <a:t>And</a:t>
            </a:r>
            <a:r>
              <a:rPr lang="de-DE" sz="4400" dirty="0">
                <a:latin typeface="Trebuchet MS" pitchFamily="32" charset="0"/>
              </a:rPr>
              <a:t> an </a:t>
            </a:r>
            <a:r>
              <a:rPr lang="de-DE" sz="4400" dirty="0" err="1">
                <a:latin typeface="Trebuchet MS" pitchFamily="32" charset="0"/>
              </a:rPr>
              <a:t>Idea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for</a:t>
            </a:r>
            <a:r>
              <a:rPr lang="de-DE" sz="4400" dirty="0">
                <a:latin typeface="Trebuchet MS" pitchFamily="32" charset="0"/>
              </a:rPr>
              <a:t> an </a:t>
            </a:r>
            <a:r>
              <a:rPr lang="de-DE" sz="4400" dirty="0" err="1">
                <a:latin typeface="Trebuchet MS" pitchFamily="32" charset="0"/>
              </a:rPr>
              <a:t>app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you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want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your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partner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to</a:t>
            </a:r>
            <a:r>
              <a:rPr lang="de-DE" sz="4400" dirty="0">
                <a:latin typeface="Trebuchet MS" pitchFamily="32" charset="0"/>
              </a:rPr>
              <a:t> design </a:t>
            </a:r>
            <a:r>
              <a:rPr lang="de-DE" sz="4400" dirty="0" err="1">
                <a:latin typeface="Trebuchet MS" pitchFamily="32" charset="0"/>
              </a:rPr>
              <a:t>for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you</a:t>
            </a:r>
            <a:r>
              <a:rPr lang="de-DE" sz="4400" dirty="0">
                <a:latin typeface="Trebuchet MS" pitchFamily="32" charset="0"/>
              </a:rPr>
              <a:t> (</a:t>
            </a:r>
            <a:r>
              <a:rPr lang="de-DE" sz="4400" dirty="0" err="1">
                <a:latin typeface="Trebuchet MS" pitchFamily="32" charset="0"/>
              </a:rPr>
              <a:t>teamwork</a:t>
            </a:r>
            <a:r>
              <a:rPr lang="de-DE" sz="4400" dirty="0">
                <a:latin typeface="Trebuchet MS" pitchFamily="32" charset="0"/>
              </a:rPr>
              <a:t> time)</a:t>
            </a:r>
            <a:endParaRPr lang="de-DE" sz="2400" dirty="0">
              <a:latin typeface="Trebuchet MS" pitchFamily="32" charset="0"/>
            </a:endParaRPr>
          </a:p>
        </p:txBody>
      </p:sp>
      <p:pic>
        <p:nvPicPr>
          <p:cNvPr id="2050" name="Picture 2" descr="Image result for paper prototy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43" y="3113584"/>
            <a:ext cx="15240000" cy="802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24357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/>
          <p:nvPr/>
        </p:nvSpPr>
        <p:spPr>
          <a:xfrm>
            <a:off x="7925835" y="327271"/>
            <a:ext cx="8233024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de-DE" sz="6600" dirty="0" err="1"/>
              <a:t>Why</a:t>
            </a:r>
            <a:r>
              <a:rPr lang="de-DE" sz="6600" dirty="0"/>
              <a:t> Paper </a:t>
            </a:r>
            <a:r>
              <a:rPr lang="de-DE" sz="6600" dirty="0" err="1"/>
              <a:t>Prototypes</a:t>
            </a:r>
            <a:r>
              <a:rPr lang="de-DE" sz="6600" dirty="0"/>
              <a:t>?</a:t>
            </a:r>
            <a:endParaRPr sz="6600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886744" y="1961456"/>
            <a:ext cx="23136695" cy="11233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Early </a:t>
            </a:r>
            <a:r>
              <a:rPr lang="de-DE" sz="4400" dirty="0" err="1">
                <a:latin typeface="Trebuchet MS" pitchFamily="32" charset="0"/>
              </a:rPr>
              <a:t>stage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concepts</a:t>
            </a: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Low </a:t>
            </a:r>
            <a:r>
              <a:rPr lang="de-DE" sz="4400" dirty="0" err="1">
                <a:latin typeface="Trebuchet MS" pitchFamily="32" charset="0"/>
              </a:rPr>
              <a:t>investment</a:t>
            </a: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High </a:t>
            </a:r>
            <a:r>
              <a:rPr lang="de-DE" sz="4400" dirty="0" err="1">
                <a:latin typeface="Trebuchet MS" pitchFamily="32" charset="0"/>
              </a:rPr>
              <a:t>speed</a:t>
            </a: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High </a:t>
            </a:r>
            <a:r>
              <a:rPr lang="de-DE" sz="4400" dirty="0" err="1">
                <a:latin typeface="Trebuchet MS" pitchFamily="32" charset="0"/>
              </a:rPr>
              <a:t>creativity</a:t>
            </a: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Brainstorming </a:t>
            </a:r>
            <a:r>
              <a:rPr lang="de-DE" sz="4400" dirty="0" err="1">
                <a:latin typeface="Trebuchet MS" pitchFamily="32" charset="0"/>
              </a:rPr>
              <a:t>meetings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with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the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client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early</a:t>
            </a:r>
            <a:r>
              <a:rPr lang="de-DE" sz="4400" dirty="0">
                <a:latin typeface="Trebuchet MS" pitchFamily="32" charset="0"/>
              </a:rPr>
              <a:t> on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Early </a:t>
            </a:r>
            <a:r>
              <a:rPr lang="de-DE" sz="4400" dirty="0" err="1">
                <a:latin typeface="Trebuchet MS" pitchFamily="32" charset="0"/>
              </a:rPr>
              <a:t>user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testing</a:t>
            </a: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err="1">
                <a:latin typeface="Trebuchet MS" pitchFamily="32" charset="0"/>
              </a:rPr>
              <a:t>Become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friends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with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the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client</a:t>
            </a: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 err="1">
                <a:latin typeface="Trebuchet MS" pitchFamily="32" charset="0"/>
              </a:rPr>
              <a:t>Documentation</a:t>
            </a: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Switch </a:t>
            </a:r>
            <a:r>
              <a:rPr lang="de-DE" sz="4400" dirty="0" err="1">
                <a:latin typeface="Trebuchet MS" pitchFamily="32" charset="0"/>
              </a:rPr>
              <a:t>to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mock-ups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and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click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dummies</a:t>
            </a:r>
            <a:r>
              <a:rPr lang="de-DE" sz="4400" dirty="0">
                <a:latin typeface="Trebuchet MS" pitchFamily="32" charset="0"/>
              </a:rPr>
              <a:t> in </a:t>
            </a:r>
            <a:r>
              <a:rPr lang="de-DE" sz="4400" dirty="0" err="1">
                <a:latin typeface="Trebuchet MS" pitchFamily="32" charset="0"/>
              </a:rPr>
              <a:t>later</a:t>
            </a:r>
            <a:r>
              <a:rPr lang="de-DE" sz="4400" dirty="0">
                <a:latin typeface="Trebuchet MS" pitchFamily="32" charset="0"/>
              </a:rPr>
              <a:t> </a:t>
            </a:r>
            <a:r>
              <a:rPr lang="de-DE" sz="4400" dirty="0" err="1">
                <a:latin typeface="Trebuchet MS" pitchFamily="32" charset="0"/>
              </a:rPr>
              <a:t>iterations</a:t>
            </a:r>
            <a:endParaRPr lang="de-DE" sz="44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8478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118992" y="1961456"/>
            <a:ext cx="16969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https://www.youtube.com/watch?v=GrV2SZuRPv0</a:t>
            </a:r>
          </a:p>
        </p:txBody>
      </p:sp>
    </p:spTree>
    <p:extLst>
      <p:ext uri="{BB962C8B-B14F-4D97-AF65-F5344CB8AC3E}">
        <p14:creationId xmlns:p14="http://schemas.microsoft.com/office/powerpoint/2010/main" val="427928802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/>
          <p:nvPr/>
        </p:nvSpPr>
        <p:spPr>
          <a:xfrm>
            <a:off x="9221064" y="327271"/>
            <a:ext cx="5642570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de-DE" sz="6600" dirty="0"/>
              <a:t>Teamwork Time</a:t>
            </a:r>
            <a:endParaRPr sz="6600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886744" y="1961456"/>
            <a:ext cx="23136695" cy="11233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09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19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828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438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0480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36576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42672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48768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5486400" indent="-609600" defTabSz="825500">
              <a:spcBef>
                <a:spcPts val="3400"/>
              </a:spcBef>
              <a:buClr>
                <a:srgbClr val="929292"/>
              </a:buClr>
              <a:buSzPct val="60000"/>
              <a:buFont typeface="Zapf Dingbats"/>
              <a:buChar char="❖"/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Kleine Gruppen (2-3)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Eine Person ist der Kunde und die anderen Designer 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Die Kunden kommen kurz zu mir um sich ihr Thema abzuholen bzw. ihr Thema kurz zu besprechen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Die Kunden dürfen mithelfen und treffen alle Entscheidungen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Die Designer machen Vorschläge und versuchen den Kunden zu überzeugen</a:t>
            </a:r>
          </a:p>
          <a:p>
            <a:pPr marL="285750" indent="-285750" algn="l">
              <a:buFont typeface="Wingdings" charset="2"/>
              <a:buChar char="§"/>
            </a:pPr>
            <a:r>
              <a:rPr lang="de-DE" sz="4400" dirty="0">
                <a:latin typeface="Trebuchet MS" pitchFamily="32" charset="0"/>
              </a:rPr>
              <a:t>Trotz der Rollenverteilung seid ihr ein Team!</a:t>
            </a:r>
          </a:p>
          <a:p>
            <a:pPr marL="285750" indent="-285750" algn="l">
              <a:buFont typeface="Wingdings" charset="2"/>
              <a:buChar char="§"/>
            </a:pPr>
            <a:endParaRPr lang="de-DE" sz="4400" dirty="0">
              <a:latin typeface="Trebuchet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0873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Office PowerPoint</Application>
  <PresentationFormat>Benutzerdefiniert</PresentationFormat>
  <Paragraphs>81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1" baseType="lpstr">
      <vt:lpstr>Avenir Roman</vt:lpstr>
      <vt:lpstr>Bodoni SvtyTwo ITC TT-Book</vt:lpstr>
      <vt:lpstr>Gill Sans</vt:lpstr>
      <vt:lpstr>Helvetica</vt:lpstr>
      <vt:lpstr>Palatino</vt:lpstr>
      <vt:lpstr>Trebuchet MS</vt:lpstr>
      <vt:lpstr>Wingdings</vt:lpstr>
      <vt:lpstr>Zapf Dingbats</vt:lpstr>
      <vt:lpstr>New_Template4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Mathiak, Brigitte</dc:creator>
  <cp:lastModifiedBy>bmathiak</cp:lastModifiedBy>
  <cp:revision>46</cp:revision>
  <dcterms:modified xsi:type="dcterms:W3CDTF">2018-11-21T15:24:39Z</dcterms:modified>
</cp:coreProperties>
</file>