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6" r:id="rId2"/>
    <p:sldId id="287" r:id="rId3"/>
    <p:sldId id="306" r:id="rId4"/>
    <p:sldId id="307" r:id="rId5"/>
    <p:sldId id="308" r:id="rId6"/>
    <p:sldId id="309" r:id="rId7"/>
    <p:sldId id="310" r:id="rId8"/>
    <p:sldId id="315" r:id="rId9"/>
    <p:sldId id="312" r:id="rId10"/>
    <p:sldId id="314" r:id="rId11"/>
    <p:sldId id="313" r:id="rId12"/>
    <p:sldId id="317" r:id="rId13"/>
    <p:sldId id="318" r:id="rId14"/>
    <p:sldId id="316" r:id="rId15"/>
    <p:sldId id="299" r:id="rId16"/>
    <p:sldId id="298" r:id="rId17"/>
    <p:sldId id="301" r:id="rId18"/>
    <p:sldId id="302" r:id="rId19"/>
    <p:sldId id="303" r:id="rId20"/>
    <p:sldId id="300" r:id="rId21"/>
    <p:sldId id="304" r:id="rId22"/>
    <p:sldId id="305" r:id="rId23"/>
    <p:sldId id="293" r:id="rId24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8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85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which-ux-research-method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036583" y="5780145"/>
            <a:ext cx="856484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/>
              <a:t>User Experience</a:t>
            </a:r>
          </a:p>
          <a:p>
            <a:pPr lvl="0">
              <a:defRPr sz="1800"/>
            </a:pPr>
            <a:r>
              <a:rPr lang="de-DE" sz="5400" dirty="0" err="1"/>
              <a:t>Practical</a:t>
            </a:r>
            <a:r>
              <a:rPr lang="de-DE" sz="5400" dirty="0"/>
              <a:t> </a:t>
            </a:r>
            <a:r>
              <a:rPr lang="de-DE" sz="5400" dirty="0" err="1"/>
              <a:t>Exercises</a:t>
            </a:r>
            <a:r>
              <a:rPr lang="de-DE" sz="5400" dirty="0"/>
              <a:t> </a:t>
            </a:r>
            <a:r>
              <a:rPr lang="de-DE" sz="5400" dirty="0" err="1"/>
              <a:t>and</a:t>
            </a:r>
            <a:r>
              <a:rPr lang="de-DE" sz="5400" dirty="0"/>
              <a:t> Theory</a:t>
            </a:r>
            <a:endParaRPr sz="9600" dirty="0"/>
          </a:p>
        </p:txBody>
      </p:sp>
      <p:sp>
        <p:nvSpPr>
          <p:cNvPr id="46" name="Shape 46"/>
          <p:cNvSpPr/>
          <p:nvPr/>
        </p:nvSpPr>
        <p:spPr>
          <a:xfrm>
            <a:off x="8902205" y="7551579"/>
            <a:ext cx="683360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4000" dirty="0"/>
              <a:t>Jun.-Prof. Dr. Brigitte </a:t>
            </a:r>
            <a:r>
              <a:rPr sz="4000" dirty="0" err="1"/>
              <a:t>Mathiak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5117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176770" y="327271"/>
            <a:ext cx="773128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Least effort principle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lesen Webseiten typischerweise nicht von links nach rechts, unten nach oben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Sie orientieren sich an den Markern und springen ganz wild hin und her auf der Suche nach der gesuchten Informationen (oder einer spannenden Information)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Die allermeisten lesen nur genau bis sie diese Information gefunden haben und sind dann bemerkenswert konzentriert auf diese Information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Alles andere wird nicht gelesen!!!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Beispiel aus einer Uni-Email (sinngemäß): </a:t>
            </a:r>
          </a:p>
          <a:p>
            <a:pPr marL="0" indent="0" algn="l">
              <a:buNone/>
            </a:pPr>
            <a:r>
              <a:rPr lang="de-DE" sz="4400" dirty="0" smtClean="0">
                <a:latin typeface="Trebuchet MS" pitchFamily="32" charset="0"/>
              </a:rPr>
              <a:t>Dringend: Alle Mitarbeiter müssen ihre Daten überarbeiten um eine korrekte Gehaltsabrechnung zu gewährleisten. Klicken Sie dazu auf diesen </a:t>
            </a:r>
            <a:r>
              <a:rPr lang="de-DE" sz="4400" u="sng" dirty="0" smtClean="0">
                <a:solidFill>
                  <a:srgbClr val="0070C0"/>
                </a:solidFill>
                <a:latin typeface="Trebuchet MS" pitchFamily="32" charset="0"/>
              </a:rPr>
              <a:t>Link</a:t>
            </a:r>
            <a:r>
              <a:rPr lang="de-DE" sz="4400" dirty="0" smtClean="0">
                <a:solidFill>
                  <a:schemeClr val="tx1"/>
                </a:solidFill>
                <a:latin typeface="Trebuchet MS" pitchFamily="32" charset="0"/>
              </a:rPr>
              <a:t>. Dort geben Sie bitte zunächst ihre Mitarbeiternummer, nicht die Uni-ID, da es sonst zu Fehlern kommen kann.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Die meisten Menschen können sich nicht einmal an das erinnern, was sie sich vorher angeschaut haben, wenn es nicht das war, was sie interessiert: </a:t>
            </a:r>
          </a:p>
        </p:txBody>
      </p:sp>
    </p:spTree>
    <p:extLst>
      <p:ext uri="{BB962C8B-B14F-4D97-AF65-F5344CB8AC3E}">
        <p14:creationId xmlns:p14="http://schemas.microsoft.com/office/powerpoint/2010/main" val="1339990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537520" y="6565613"/>
            <a:ext cx="930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https://www.youtube.com/watch?v=IGQmdoK_ZfY</a:t>
            </a:r>
          </a:p>
        </p:txBody>
      </p:sp>
    </p:spTree>
    <p:extLst>
      <p:ext uri="{BB962C8B-B14F-4D97-AF65-F5344CB8AC3E}">
        <p14:creationId xmlns:p14="http://schemas.microsoft.com/office/powerpoint/2010/main" val="39533648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8"/>
          <p:cNvSpPr/>
          <p:nvPr/>
        </p:nvSpPr>
        <p:spPr>
          <a:xfrm>
            <a:off x="6834265" y="327271"/>
            <a:ext cx="104163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Was </a:t>
            </a:r>
            <a:r>
              <a:rPr lang="en-US" sz="6600" dirty="0" err="1" smtClean="0"/>
              <a:t>bedeutet</a:t>
            </a:r>
            <a:r>
              <a:rPr lang="en-US" sz="6600" dirty="0" smtClean="0"/>
              <a:t> das </a:t>
            </a:r>
            <a:r>
              <a:rPr lang="en-US" sz="6600" dirty="0" err="1" smtClean="0"/>
              <a:t>konkret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86744" y="1554932"/>
            <a:ext cx="23042559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Das Interface sollte keinen Gorilla in den Raum stellen (keinen der wichtig ist)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stören sich nicht so sehr an für sie unwichtigen Information, sie nehmen sie gar nicht wahr (keine Beschwerde im </a:t>
            </a:r>
            <a:r>
              <a:rPr lang="de-DE" sz="4400" dirty="0" err="1" smtClean="0">
                <a:latin typeface="Trebuchet MS" pitchFamily="32" charset="0"/>
              </a:rPr>
              <a:t>post</a:t>
            </a:r>
            <a:r>
              <a:rPr lang="de-DE" sz="4400" dirty="0" smtClean="0">
                <a:latin typeface="Trebuchet MS" pitchFamily="32" charset="0"/>
              </a:rPr>
              <a:t> hoc Interview), aber alles dauert länger (niedrige Efficiency)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Benutzerbeobachtung ist für bestimmte Dinge wichtiger als Benutzerbefragung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494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8"/>
          <p:cNvSpPr/>
          <p:nvPr/>
        </p:nvSpPr>
        <p:spPr>
          <a:xfrm>
            <a:off x="8622420" y="327271"/>
            <a:ext cx="684001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 smtClean="0"/>
              <a:t>Aufgabe</a:t>
            </a:r>
            <a:r>
              <a:rPr lang="en-US" sz="6600" dirty="0" smtClean="0"/>
              <a:t> </a:t>
            </a:r>
            <a:r>
              <a:rPr lang="en-US" sz="6600" dirty="0" err="1" smtClean="0"/>
              <a:t>für</a:t>
            </a:r>
            <a:r>
              <a:rPr lang="en-US" sz="6600" dirty="0" smtClean="0"/>
              <a:t> </a:t>
            </a:r>
            <a:r>
              <a:rPr lang="en-US" sz="6600" dirty="0" err="1" smtClean="0"/>
              <a:t>heute</a:t>
            </a:r>
            <a:endParaRPr lang="en-US" sz="66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86744" y="1554932"/>
            <a:ext cx="23042559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err="1" smtClean="0">
                <a:latin typeface="Trebuchet MS" pitchFamily="32" charset="0"/>
              </a:rPr>
              <a:t>Balsamiq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anstarten</a:t>
            </a:r>
            <a:r>
              <a:rPr lang="de-DE" sz="4400" dirty="0" smtClean="0">
                <a:latin typeface="Trebuchet MS" pitchFamily="32" charset="0"/>
              </a:rPr>
              <a:t> und mit euren Projekten beginnen, dabei möglichst viel Feedback aus der letzten Nutzerstudie mit einbauen.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Überlegt euch, welche Art von </a:t>
            </a:r>
            <a:r>
              <a:rPr lang="de-DE" sz="4400" dirty="0" err="1" smtClean="0">
                <a:latin typeface="Trebuchet MS" pitchFamily="32" charset="0"/>
              </a:rPr>
              <a:t>Heatmap</a:t>
            </a:r>
            <a:r>
              <a:rPr lang="de-DE" sz="4400" dirty="0" smtClean="0">
                <a:latin typeface="Trebuchet MS" pitchFamily="32" charset="0"/>
              </a:rPr>
              <a:t> ihr gerne hättet beim Design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Überlegt euch, zwei Varianten, die ihr gerne gegeneinander testen wollen würdet und baut beide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Vorstellung der Ergebnisse ist in 3 Wochen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Schickt mir dazu dann nochmal ein paar Folien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Wer bis hier hin </a:t>
            </a:r>
            <a:r>
              <a:rPr lang="de-DE" sz="4400" smtClean="0">
                <a:latin typeface="Trebuchet MS" pitchFamily="32" charset="0"/>
              </a:rPr>
              <a:t>gelesen hat, </a:t>
            </a:r>
            <a:r>
              <a:rPr lang="de-DE" sz="4400" dirty="0" smtClean="0">
                <a:latin typeface="Trebuchet MS" pitchFamily="32" charset="0"/>
              </a:rPr>
              <a:t>ruft bitte einmal kurz: „Fertig!“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192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46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577761" y="327271"/>
            <a:ext cx="109292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User-driven design over time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5" y="1554932"/>
            <a:ext cx="12817424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Produktionszyklen werden immer länger/arbeitsintensiver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Ich unterscheide drei Metaphasen: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Low-Res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Barn </a:t>
            </a:r>
            <a:r>
              <a:rPr lang="de-DE" sz="4400" dirty="0" err="1" smtClean="0">
                <a:latin typeface="Trebuchet MS" pitchFamily="32" charset="0"/>
              </a:rPr>
              <a:t>Door</a:t>
            </a:r>
            <a:r>
              <a:rPr lang="de-DE" sz="4400" dirty="0" smtClean="0">
                <a:latin typeface="Trebuchet MS" pitchFamily="32" charset="0"/>
              </a:rPr>
              <a:t> Shooting, grobe Fehler finden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High-Res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Abläufe verfeinern und optimieren, subtile Fehler und Bedienfallen finden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Post-Release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beobachten und optimieren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  <p:pic>
        <p:nvPicPr>
          <p:cNvPr id="2053" name="Picture 5" descr="Image result for spir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8"/>
          <a:stretch/>
        </p:blipFill>
        <p:spPr bwMode="auto">
          <a:xfrm rot="10800000">
            <a:off x="18096656" y="2058988"/>
            <a:ext cx="6048289" cy="105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4712088" y="2321496"/>
            <a:ext cx="12817424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 smtClean="0">
                <a:latin typeface="Trebuchet MS" pitchFamily="32" charset="0"/>
              </a:rPr>
              <a:t>Prototyp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 smtClean="0">
                <a:latin typeface="Trebuchet MS" pitchFamily="32" charset="0"/>
              </a:rPr>
              <a:t>Alpha</a:t>
            </a:r>
          </a:p>
          <a:p>
            <a:pPr marL="0" indent="0" algn="l">
              <a:buNone/>
            </a:pPr>
            <a:endParaRPr lang="de-DE" sz="4400" dirty="0" smtClean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 smtClean="0">
                <a:latin typeface="Trebuchet MS" pitchFamily="32" charset="0"/>
              </a:rPr>
              <a:t>Beta</a:t>
            </a:r>
          </a:p>
          <a:p>
            <a:pPr marL="0" indent="0" algn="l">
              <a:buNone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de-DE" sz="4400" dirty="0" smtClean="0">
                <a:latin typeface="Trebuchet MS" pitchFamily="32" charset="0"/>
              </a:rPr>
              <a:t>Release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01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320775" y="327271"/>
            <a:ext cx="344325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Low-Res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Ziel ist es das Dinge funktionieren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Prototypen sind oft sehr primitiv (Paper </a:t>
            </a:r>
            <a:r>
              <a:rPr lang="de-DE" sz="4400" dirty="0" err="1" smtClean="0">
                <a:latin typeface="Trebuchet MS" pitchFamily="32" charset="0"/>
              </a:rPr>
              <a:t>Prototypes</a:t>
            </a:r>
            <a:r>
              <a:rPr lang="de-DE" sz="4400" dirty="0" smtClean="0">
                <a:latin typeface="Trebuchet MS" pitchFamily="32" charset="0"/>
              </a:rPr>
              <a:t>) und/oder unvollständig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Hoher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Tasks zielen darauf ab Abläufe zu simulieren und um bekannte Schwächen </a:t>
            </a:r>
            <a:r>
              <a:rPr lang="de-DE" sz="4400" dirty="0" err="1" smtClean="0">
                <a:latin typeface="Trebuchet MS" pitchFamily="32" charset="0"/>
              </a:rPr>
              <a:t>herumzunavigieren</a:t>
            </a: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Explorative Tests testen ob die User Stories mit dem Nutzerverhalten übereinstimmen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Art der Nutzertests: Kleine Gruppen mit Abschlussinterview, Beobachtung des Verhaltens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Ergebnisse der 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Was funktioniert, was nicht?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Überarbeitete User Stories (Was müsste nach der Nutzererwartung her funktionieren?)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87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227002" y="327271"/>
            <a:ext cx="363080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High-Res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Ziel ist es das Dinge gut funktionieren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Prototypen sind oft schon am Produktionssystem </a:t>
            </a:r>
            <a:r>
              <a:rPr lang="de-DE" sz="4400" dirty="0" err="1" smtClean="0">
                <a:latin typeface="Trebuchet MS" pitchFamily="32" charset="0"/>
              </a:rPr>
              <a:t>angeleht</a:t>
            </a: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Immer noch mittelhoher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Tasks sind unschärfer formuliert, die Tester sollen selbst ihren Weg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Explorative Tests testen, ob die Funktionalitäten auch alle entdeckt werden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Art der Nutzertests: Komplexer als Low-Res, oft in Labors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Ergebnisse der 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Vergleichbare Daten, mit denen u.a. Versionen miteinander verglichen werden können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Inkrementelle Verbesserungsvorschläge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51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9449549" y="327271"/>
            <a:ext cx="518571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Post-Release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3" y="180539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Ziel ist es die Optimierung der Abläufe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Oft erst nach Inbetriebnahme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Eher geringer Anteil an Qualitätssicherung (QA) / Bugs finden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Art der Nutzertests: Nutzerfeedback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Ergebnisse der Tests: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Was könnte man noch besser machen?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Vergleich zweier Varianten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71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landscape user research methods.png"/>
          <p:cNvPicPr/>
          <p:nvPr/>
        </p:nvPicPr>
        <p:blipFill>
          <a:blip r:embed="rId2">
            <a:extLst/>
          </a:blip>
          <a:srcRect l="15413" t="10443" r="4695" b="23056"/>
          <a:stretch>
            <a:fillRect/>
          </a:stretch>
        </p:blipFill>
        <p:spPr>
          <a:xfrm>
            <a:off x="5534195" y="2125076"/>
            <a:ext cx="13494163" cy="8424298"/>
          </a:xfrm>
          <a:prstGeom prst="rect">
            <a:avLst/>
          </a:prstGeom>
          <a:ln w="25400">
            <a:solidFill>
              <a:srgbClr val="C9C3BA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7" name="landscape user research methods.png"/>
          <p:cNvPicPr/>
          <p:nvPr/>
        </p:nvPicPr>
        <p:blipFill>
          <a:blip r:embed="rId2">
            <a:extLst/>
          </a:blip>
          <a:srcRect l="15092" t="85223" r="4007" b="1786"/>
          <a:stretch>
            <a:fillRect/>
          </a:stretch>
        </p:blipFill>
        <p:spPr>
          <a:xfrm>
            <a:off x="5444926" y="11344956"/>
            <a:ext cx="13493956" cy="1625061"/>
          </a:xfrm>
          <a:prstGeom prst="rect">
            <a:avLst/>
          </a:prstGeom>
          <a:ln w="25400">
            <a:solidFill>
              <a:srgbClr val="C9C3BA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48" name="Shape 148"/>
          <p:cNvSpPr/>
          <p:nvPr/>
        </p:nvSpPr>
        <p:spPr>
          <a:xfrm>
            <a:off x="8370455" y="509571"/>
            <a:ext cx="764311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 smtClean="0"/>
              <a:t>Landkarte der Methoden</a:t>
            </a:r>
            <a:endParaRPr sz="5400" dirty="0"/>
          </a:p>
        </p:txBody>
      </p:sp>
      <p:sp>
        <p:nvSpPr>
          <p:cNvPr id="149" name="Shape 149"/>
          <p:cNvSpPr/>
          <p:nvPr/>
        </p:nvSpPr>
        <p:spPr>
          <a:xfrm>
            <a:off x="15225970" y="10743371"/>
            <a:ext cx="3141886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 dirty="0">
                <a:solidFill>
                  <a:srgbClr val="66635F"/>
                </a:solidFill>
              </a:rPr>
              <a:t>Q</a:t>
            </a:r>
            <a:r>
              <a:rPr lang="de-DE" sz="2300" b="1" dirty="0" err="1">
                <a:solidFill>
                  <a:srgbClr val="66635F"/>
                </a:solidFill>
              </a:rPr>
              <a:t>uantitative</a:t>
            </a:r>
            <a:r>
              <a:rPr sz="2300" b="1" dirty="0">
                <a:solidFill>
                  <a:srgbClr val="66635F"/>
                </a:solidFill>
              </a:rPr>
              <a:t> (</a:t>
            </a:r>
            <a:r>
              <a:rPr lang="de-DE" sz="2300" b="1" dirty="0" err="1">
                <a:solidFill>
                  <a:srgbClr val="66635F"/>
                </a:solidFill>
              </a:rPr>
              <a:t>indirect</a:t>
            </a:r>
            <a:r>
              <a:rPr sz="2300" b="1" dirty="0">
                <a:solidFill>
                  <a:srgbClr val="66635F"/>
                </a:solidFill>
              </a:rPr>
              <a:t>)</a:t>
            </a:r>
          </a:p>
        </p:txBody>
      </p:sp>
      <p:sp>
        <p:nvSpPr>
          <p:cNvPr id="150" name="Shape 150"/>
          <p:cNvSpPr/>
          <p:nvPr/>
        </p:nvSpPr>
        <p:spPr>
          <a:xfrm>
            <a:off x="6138339" y="10743371"/>
            <a:ext cx="2685030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300" b="1" dirty="0">
                <a:solidFill>
                  <a:srgbClr val="66635F"/>
                </a:solidFill>
              </a:rPr>
              <a:t>Q</a:t>
            </a:r>
            <a:r>
              <a:rPr lang="de-DE" sz="2300" b="1" dirty="0" err="1">
                <a:solidFill>
                  <a:srgbClr val="66635F"/>
                </a:solidFill>
              </a:rPr>
              <a:t>ualitative</a:t>
            </a:r>
            <a:r>
              <a:rPr sz="2300" b="1" dirty="0">
                <a:solidFill>
                  <a:srgbClr val="66635F"/>
                </a:solidFill>
              </a:rPr>
              <a:t> (</a:t>
            </a:r>
            <a:r>
              <a:rPr lang="de-DE" sz="2300" b="1" dirty="0" err="1">
                <a:solidFill>
                  <a:srgbClr val="66635F"/>
                </a:solidFill>
              </a:rPr>
              <a:t>direct</a:t>
            </a:r>
            <a:r>
              <a:rPr sz="2300" b="1" dirty="0">
                <a:solidFill>
                  <a:srgbClr val="66635F"/>
                </a:solidFill>
              </a:rPr>
              <a:t>)</a:t>
            </a:r>
          </a:p>
        </p:txBody>
      </p:sp>
      <p:sp>
        <p:nvSpPr>
          <p:cNvPr id="151" name="Shape 151"/>
          <p:cNvSpPr/>
          <p:nvPr/>
        </p:nvSpPr>
        <p:spPr>
          <a:xfrm>
            <a:off x="3336126" y="9898841"/>
            <a:ext cx="1606209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300" b="1" dirty="0">
                <a:solidFill>
                  <a:srgbClr val="66635F"/>
                </a:solidFill>
              </a:rPr>
              <a:t>Interaction</a:t>
            </a:r>
            <a:endParaRPr sz="2300" b="1" dirty="0">
              <a:solidFill>
                <a:srgbClr val="66635F"/>
              </a:solidFill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3229527" y="2277649"/>
            <a:ext cx="1819409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2300" b="1" dirty="0">
                <a:solidFill>
                  <a:srgbClr val="66635F"/>
                </a:solidFill>
              </a:rPr>
              <a:t>Observation</a:t>
            </a:r>
            <a:endParaRPr sz="2300" b="1" dirty="0">
              <a:solidFill>
                <a:srgbClr val="66635F"/>
              </a:solidFill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72536" y="228879"/>
            <a:ext cx="24038927" cy="13258242"/>
          </a:xfrm>
          <a:prstGeom prst="rect">
            <a:avLst/>
          </a:prstGeom>
          <a:ln w="254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621961" y="1299888"/>
            <a:ext cx="1114007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 b="1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</a:rPr>
              <a:t>Christian Roher </a:t>
            </a:r>
            <a:r>
              <a:rPr sz="2300" b="1" u="sng">
                <a:solidFill>
                  <a:srgbClr val="66635F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rPr>
              <a:t>https://www.nngroup.com/articles/which-ux-research-methods/</a:t>
            </a:r>
          </a:p>
        </p:txBody>
      </p:sp>
    </p:spTree>
    <p:extLst>
      <p:ext uri="{BB962C8B-B14F-4D97-AF65-F5344CB8AC3E}">
        <p14:creationId xmlns:p14="http://schemas.microsoft.com/office/powerpoint/2010/main" val="185009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696107" y="327271"/>
            <a:ext cx="66925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 smtClean="0"/>
              <a:t>Last </a:t>
            </a:r>
            <a:r>
              <a:rPr lang="de-DE" sz="6600" dirty="0" err="1"/>
              <a:t>week</a:t>
            </a:r>
            <a:r>
              <a:rPr lang="de-DE" sz="6600" dirty="0"/>
              <a:t>: </a:t>
            </a:r>
            <a:r>
              <a:rPr lang="de-DE" sz="6600" dirty="0" err="1" smtClean="0"/>
              <a:t>Ethics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err="1" smtClean="0">
                <a:latin typeface="Trebuchet MS" pitchFamily="32" charset="0"/>
              </a:rPr>
              <a:t>Steal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from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the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best</a:t>
            </a:r>
            <a:r>
              <a:rPr lang="de-DE" sz="4400" dirty="0" smtClean="0">
                <a:latin typeface="Trebuchet MS" pitchFamily="32" charset="0"/>
              </a:rPr>
              <a:t>, but </a:t>
            </a:r>
            <a:r>
              <a:rPr lang="de-DE" sz="4400" dirty="0" err="1" smtClean="0">
                <a:latin typeface="Trebuchet MS" pitchFamily="32" charset="0"/>
              </a:rPr>
              <a:t>think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about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what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you</a:t>
            </a:r>
            <a:r>
              <a:rPr lang="de-DE" sz="4400" dirty="0" smtClean="0">
                <a:latin typeface="Trebuchet MS" pitchFamily="32" charset="0"/>
              </a:rPr>
              <a:t> </a:t>
            </a:r>
            <a:r>
              <a:rPr lang="de-DE" sz="4400" dirty="0" err="1" smtClean="0">
                <a:latin typeface="Trebuchet MS" pitchFamily="32" charset="0"/>
              </a:rPr>
              <a:t>use</a:t>
            </a: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Diese Woche: Psychologie (für Informatiker)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5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435654" y="327271"/>
            <a:ext cx="72135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Die </a:t>
            </a:r>
            <a:r>
              <a:rPr lang="en-US" sz="6600" dirty="0" err="1" smtClean="0"/>
              <a:t>großen</a:t>
            </a:r>
            <a:r>
              <a:rPr lang="en-US" sz="6600" dirty="0" smtClean="0"/>
              <a:t> </a:t>
            </a:r>
            <a:r>
              <a:rPr lang="en-US" sz="6600" dirty="0" err="1" smtClean="0"/>
              <a:t>Fragen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 welchem Kontext (welche Farbe)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oder Interagieren (Gucken oder Fragen)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Qualitativ oder Quantitativ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46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385419" y="327271"/>
            <a:ext cx="113139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 smtClean="0"/>
              <a:t>Beobachten</a:t>
            </a:r>
            <a:r>
              <a:rPr lang="en-US" sz="6600" dirty="0" smtClean="0"/>
              <a:t> </a:t>
            </a:r>
            <a:r>
              <a:rPr lang="en-US" sz="6600" dirty="0" err="1" smtClean="0"/>
              <a:t>oder</a:t>
            </a:r>
            <a:r>
              <a:rPr lang="en-US" sz="6600" dirty="0" smtClean="0"/>
              <a:t> </a:t>
            </a:r>
            <a:r>
              <a:rPr lang="en-US" sz="6600" dirty="0" err="1" smtClean="0"/>
              <a:t>Interagieren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sagt uns nichts darüber, wie der Nutzer sich fühlt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können aber nicht alles artikulieren, weil auch viel unbewusst abläuft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Interagieren ist einfacher, aber tückisch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braucht Interpretation, die auch falsch sein kann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Interagieren skaliert ganz schlecht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kann gerade bei 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Fazit: Man braucht beides für ein ausgeglichenes Bild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90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6385419" y="327271"/>
            <a:ext cx="1131399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 smtClean="0"/>
              <a:t>Beobachten</a:t>
            </a:r>
            <a:r>
              <a:rPr lang="en-US" sz="6600" dirty="0" smtClean="0"/>
              <a:t> </a:t>
            </a:r>
            <a:r>
              <a:rPr lang="en-US" sz="6600" dirty="0" err="1" smtClean="0"/>
              <a:t>oder</a:t>
            </a:r>
            <a:r>
              <a:rPr lang="en-US" sz="6600" dirty="0" smtClean="0"/>
              <a:t> </a:t>
            </a:r>
            <a:r>
              <a:rPr lang="en-US" sz="6600" dirty="0" err="1" smtClean="0"/>
              <a:t>Interagieren</a:t>
            </a:r>
            <a:endParaRPr lang="en-US"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sagt uns nichts darüber, wie der Nutzer sich fühlt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können aber nicht alles artikulieren, weil auch viel unbewusst abläuft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Interagieren ist einfacher, aber tückisch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braucht Interpretation, die auch falsch sein kann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Interagieren skaliert ganz schlecht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Beobachten kann gerade bei 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Fazit: Man braucht beides für ein ausgeglichenes Bild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07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360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\Dropbox\Lehre\usability\Cognitive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264" y="1385391"/>
            <a:ext cx="9296300" cy="118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48"/>
          <p:cNvSpPr/>
          <p:nvPr/>
        </p:nvSpPr>
        <p:spPr>
          <a:xfrm>
            <a:off x="6295643" y="327271"/>
            <a:ext cx="114935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err="1" smtClean="0"/>
              <a:t>Kognitives</a:t>
            </a:r>
            <a:r>
              <a:rPr lang="en-US" sz="6600" dirty="0" smtClean="0"/>
              <a:t> Modell des </a:t>
            </a:r>
            <a:r>
              <a:rPr lang="en-US" sz="6600" dirty="0" err="1" smtClean="0"/>
              <a:t>Nutzers</a:t>
            </a:r>
            <a:endParaRPr lang="en-US" sz="66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86745" y="1554932"/>
            <a:ext cx="12817424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Wenn der Nutzer ein Computer wäre, dann hätte er folgende Spezifikationen: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Lesegeschwindigkeit 100 </a:t>
            </a:r>
            <a:r>
              <a:rPr lang="de-DE" sz="4400" dirty="0" err="1" smtClean="0">
                <a:latin typeface="Trebuchet MS" pitchFamily="32" charset="0"/>
              </a:rPr>
              <a:t>msec</a:t>
            </a:r>
            <a:r>
              <a:rPr lang="de-DE" sz="4400" dirty="0" smtClean="0">
                <a:latin typeface="Trebuchet MS" pitchFamily="32" charset="0"/>
              </a:rPr>
              <a:t> pro Zeichen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Kurzzeitgedächtnis: 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7 Informationen werden ca. 1 Minute lang vorgehalten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Langzeitgedächtnis: 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Langzeitspeicherung nur bei emotionaler Wichtigkeit oder Repetition (ca. 7 mal)</a:t>
            </a:r>
          </a:p>
          <a:p>
            <a:pPr marL="1504950" lvl="2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Abruf nach semantischem Zusammenhang oder visueller Erkennung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Achtung! Es gibt starke individuelle Unterschiede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8"/>
          <p:cNvSpPr/>
          <p:nvPr/>
        </p:nvSpPr>
        <p:spPr>
          <a:xfrm>
            <a:off x="6834265" y="327271"/>
            <a:ext cx="104163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6600" dirty="0" smtClean="0"/>
              <a:t>Was </a:t>
            </a:r>
            <a:r>
              <a:rPr lang="en-US" sz="6600" dirty="0" err="1" smtClean="0"/>
              <a:t>bedeutet</a:t>
            </a:r>
            <a:r>
              <a:rPr lang="en-US" sz="6600" dirty="0" smtClean="0"/>
              <a:t> das </a:t>
            </a:r>
            <a:r>
              <a:rPr lang="en-US" sz="6600" dirty="0" err="1" smtClean="0"/>
              <a:t>konkret</a:t>
            </a:r>
            <a:r>
              <a:rPr lang="en-US" sz="6600" dirty="0" smtClean="0"/>
              <a:t>?</a:t>
            </a:r>
            <a:endParaRPr lang="en-US" sz="660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886744" y="1554932"/>
            <a:ext cx="23042559" cy="117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Nutzer können sich nur erinnern, sie werden niemals etwas eingeben, was sie nicht kennen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können uns </a:t>
            </a:r>
            <a:r>
              <a:rPr lang="de-DE" sz="4400" dirty="0" err="1" smtClean="0">
                <a:latin typeface="Trebuchet MS" pitchFamily="32" charset="0"/>
              </a:rPr>
              <a:t>post</a:t>
            </a:r>
            <a:r>
              <a:rPr lang="de-DE" sz="4400" dirty="0" smtClean="0">
                <a:latin typeface="Trebuchet MS" pitchFamily="32" charset="0"/>
              </a:rPr>
              <a:t> hoc nur von Sachen berichten, die sie entweder emotional berührt haben, oder die sich häufig wiederholt haben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Lesen dauert länger als Icons wiedererkennen (weniger effizient)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smtClean="0">
                <a:latin typeface="Trebuchet MS" pitchFamily="32" charset="0"/>
              </a:rPr>
              <a:t>Nutzer müssen erstmal das finden was sie interessiert, dafür müssen sie auch erstmal so und so viele Zeichen scannen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 smtClean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55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heat map web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100" name="Picture 4" descr="C:\Users\ma\Dropbox\Lehre\usability\Heat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52" y="747926"/>
            <a:ext cx="11809312" cy="116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40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\Dropbox\Lehre\usability\HeatM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24" y="881336"/>
            <a:ext cx="14113568" cy="115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04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\Dropbox\Lehre\usability\HeatMap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32" y="1097360"/>
            <a:ext cx="12961440" cy="112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94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\Dropbox\Lehre\usability\Generic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00" y="57634"/>
            <a:ext cx="21962440" cy="134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39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\Dropbox\Lehre\usability\OrderHea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2" y="378286"/>
            <a:ext cx="21674408" cy="129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59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Benutzerdefiniert</PresentationFormat>
  <Paragraphs>119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Avenir Roman</vt:lpstr>
      <vt:lpstr>Bodoni SvtyTwo ITC TT-Book</vt:lpstr>
      <vt:lpstr>Gill Sans</vt:lpstr>
      <vt:lpstr>Helvetica</vt:lpstr>
      <vt:lpstr>Palatino</vt:lpstr>
      <vt:lpstr>Trebuchet MS</vt:lpstr>
      <vt:lpstr>Wingdings</vt:lpstr>
      <vt:lpstr>Zapf Dingbats</vt:lpstr>
      <vt:lpstr>New_Template4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Mathiak, Brigitte</dc:creator>
  <cp:lastModifiedBy>bmathiak</cp:lastModifiedBy>
  <cp:revision>92</cp:revision>
  <dcterms:modified xsi:type="dcterms:W3CDTF">2018-11-21T15:43:46Z</dcterms:modified>
</cp:coreProperties>
</file>