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76" r:id="rId2"/>
    <p:sldId id="287" r:id="rId3"/>
    <p:sldId id="289" r:id="rId4"/>
    <p:sldId id="290" r:id="rId5"/>
    <p:sldId id="298" r:id="rId6"/>
    <p:sldId id="291" r:id="rId7"/>
    <p:sldId id="284" r:id="rId8"/>
    <p:sldId id="292" r:id="rId9"/>
    <p:sldId id="296" r:id="rId10"/>
    <p:sldId id="295" r:id="rId11"/>
    <p:sldId id="294" r:id="rId12"/>
    <p:sldId id="299" r:id="rId13"/>
    <p:sldId id="297" r:id="rId14"/>
    <p:sldId id="293" r:id="rId15"/>
  </p:sldIdLst>
  <p:sldSz cx="24384000" cy="13716000"/>
  <p:notesSz cx="6858000" cy="9144000"/>
  <p:defaultTextStyle>
    <a:lvl1pPr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852" y="8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8560475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952500" y="9245600"/>
            <a:ext cx="224989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952500" y="5765800"/>
            <a:ext cx="22500035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 rot="16200000">
            <a:off x="13834253" y="7494711"/>
            <a:ext cx="231013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952500" y="58293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5532100" y="58293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rot="16200000">
            <a:off x="13834253" y="11074127"/>
            <a:ext cx="231013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952500" y="12801600"/>
            <a:ext cx="224989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952500" y="9321800"/>
            <a:ext cx="22500035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6200000">
            <a:off x="13834253" y="11074127"/>
            <a:ext cx="231013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952500" y="93980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15532100" y="93980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952500" y="5194300"/>
            <a:ext cx="22479000" cy="33401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952500" y="6858000"/>
            <a:ext cx="106432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952500" y="3898900"/>
            <a:ext cx="1064309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952500" y="3975100"/>
            <a:ext cx="10642600" cy="2806700"/>
          </a:xfrm>
          <a:prstGeom prst="rect">
            <a:avLst/>
          </a:prstGeom>
        </p:spPr>
        <p:txBody>
          <a:bodyPr/>
          <a:lstStyle>
            <a:lvl1pPr algn="l">
              <a:defRPr sz="7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952500" y="30607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952500" y="889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952500" y="1778000"/>
            <a:ext cx="22479000" cy="10147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952500" y="3048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952500" y="889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952500" y="1143000"/>
            <a:ext cx="224790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952500" y="3695700"/>
            <a:ext cx="22479000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9" r:id="rId9"/>
    <p:sldLayoutId id="2147483660" r:id="rId10"/>
  </p:sldLayoutIdLst>
  <p:transition spd="med"/>
  <p:txStyles>
    <p:titleStyle>
      <a:lvl1pPr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1pPr>
      <a:lvl2pPr indent="2286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2pPr>
      <a:lvl3pPr indent="4572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3pPr>
      <a:lvl4pPr indent="6858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4pPr>
      <a:lvl5pPr indent="9144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5pPr>
      <a:lvl6pPr indent="11430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6pPr>
      <a:lvl7pPr indent="13716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7pPr>
      <a:lvl8pPr indent="16002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8pPr>
      <a:lvl9pPr indent="18288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9pPr>
    </p:titleStyle>
    <p:bodyStyle>
      <a:lvl1pPr marL="6096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12192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18288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24384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30480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36576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42672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48768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54864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8036583" y="5780145"/>
            <a:ext cx="8564845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de-DE" sz="5400" dirty="0"/>
              <a:t>User Experience</a:t>
            </a:r>
          </a:p>
          <a:p>
            <a:pPr lvl="0">
              <a:defRPr sz="1800"/>
            </a:pPr>
            <a:r>
              <a:rPr lang="de-DE" sz="5400" dirty="0" err="1"/>
              <a:t>Practical</a:t>
            </a:r>
            <a:r>
              <a:rPr lang="de-DE" sz="5400" dirty="0"/>
              <a:t> </a:t>
            </a:r>
            <a:r>
              <a:rPr lang="de-DE" sz="5400" dirty="0" err="1"/>
              <a:t>Exercises</a:t>
            </a:r>
            <a:r>
              <a:rPr lang="de-DE" sz="5400" dirty="0"/>
              <a:t> </a:t>
            </a:r>
            <a:r>
              <a:rPr lang="de-DE" sz="5400" dirty="0" err="1"/>
              <a:t>and</a:t>
            </a:r>
            <a:r>
              <a:rPr lang="de-DE" sz="5400" dirty="0"/>
              <a:t> Theory</a:t>
            </a:r>
            <a:endParaRPr sz="9600" dirty="0"/>
          </a:p>
        </p:txBody>
      </p:sp>
      <p:sp>
        <p:nvSpPr>
          <p:cNvPr id="46" name="Shape 46"/>
          <p:cNvSpPr/>
          <p:nvPr/>
        </p:nvSpPr>
        <p:spPr>
          <a:xfrm>
            <a:off x="8902205" y="7551579"/>
            <a:ext cx="683360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de-DE" sz="4000" dirty="0"/>
              <a:t>Jun.-Prof. Dr. Brigitte </a:t>
            </a:r>
            <a:r>
              <a:rPr sz="4000" dirty="0" err="1"/>
              <a:t>Mathiak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2511737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/>
          <p:nvPr/>
        </p:nvSpPr>
        <p:spPr>
          <a:xfrm>
            <a:off x="8280120" y="327271"/>
            <a:ext cx="7524497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600" dirty="0" err="1"/>
              <a:t>Nachteile</a:t>
            </a:r>
            <a:r>
              <a:rPr lang="en-US" sz="6600" dirty="0"/>
              <a:t> User driven</a:t>
            </a:r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886744" y="1817440"/>
            <a:ext cx="23136695" cy="1123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Es kann zu technischen Schwierigkeiten kommen, wenn man z.B. die Datenmenge und die Schnittstellen zu lange ignoriert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Beispiel: Lädt zu lange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Gegenmittel: Technische Risiken gezielt identifizieren und in der Priorität erhöhen</a:t>
            </a: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Das Datenmodell bleibt während der Entwicklung nicht stabil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Gegenmittel: </a:t>
            </a:r>
            <a:r>
              <a:rPr lang="de-DE" sz="4400" dirty="0" err="1">
                <a:latin typeface="Trebuchet MS" pitchFamily="32" charset="0"/>
              </a:rPr>
              <a:t>Refactoring</a:t>
            </a:r>
            <a:r>
              <a:rPr lang="de-DE" sz="4400" dirty="0">
                <a:latin typeface="Trebuchet MS" pitchFamily="32" charset="0"/>
              </a:rPr>
              <a:t> oder Legacy-Zugriff</a:t>
            </a: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Datenmodell passt nicht zum Inputmodell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Gegenmittel: Dem Kunden erklären, dass das Inputmodell nicht nutzerfreundlich ist</a:t>
            </a:r>
          </a:p>
          <a:p>
            <a:pPr marL="285750" indent="-285750" algn="l">
              <a:buFont typeface="Wingdings" charset="2"/>
              <a:buChar char="§"/>
            </a:pPr>
            <a:endParaRPr lang="en-US" sz="44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56441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/>
          <p:nvPr/>
        </p:nvSpPr>
        <p:spPr>
          <a:xfrm>
            <a:off x="5752204" y="327271"/>
            <a:ext cx="12580367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600" dirty="0" err="1"/>
              <a:t>Wie</a:t>
            </a:r>
            <a:r>
              <a:rPr lang="en-US" sz="6600" dirty="0"/>
              <a:t> </a:t>
            </a:r>
            <a:r>
              <a:rPr lang="en-US" sz="6600" dirty="0" err="1"/>
              <a:t>designe</a:t>
            </a:r>
            <a:r>
              <a:rPr lang="en-US" sz="6600" dirty="0"/>
              <a:t> </a:t>
            </a:r>
            <a:r>
              <a:rPr lang="en-US" sz="6600" dirty="0" err="1"/>
              <a:t>ich</a:t>
            </a:r>
            <a:r>
              <a:rPr lang="en-US" sz="6600" dirty="0"/>
              <a:t> </a:t>
            </a:r>
            <a:r>
              <a:rPr lang="en-US" sz="6600" dirty="0" err="1"/>
              <a:t>eine</a:t>
            </a:r>
            <a:r>
              <a:rPr lang="en-US" sz="6600" dirty="0"/>
              <a:t> </a:t>
            </a:r>
            <a:r>
              <a:rPr lang="en-US" sz="6600" dirty="0" err="1"/>
              <a:t>Interaktion</a:t>
            </a:r>
            <a:r>
              <a:rPr lang="en-US" sz="6600" dirty="0"/>
              <a:t>?</a:t>
            </a:r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886744" y="1817440"/>
            <a:ext cx="23136695" cy="1123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Was sind Grundregeln?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Welche Fallen kann man von vornherein vermeiden?</a:t>
            </a: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Place </a:t>
            </a:r>
            <a:r>
              <a:rPr lang="de-DE" sz="4400" dirty="0" err="1">
                <a:latin typeface="Trebuchet MS" pitchFamily="32" charset="0"/>
              </a:rPr>
              <a:t>users</a:t>
            </a:r>
            <a:r>
              <a:rPr lang="de-DE" sz="4400" dirty="0">
                <a:latin typeface="Trebuchet MS" pitchFamily="32" charset="0"/>
              </a:rPr>
              <a:t> in Control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err="1">
                <a:latin typeface="Trebuchet MS" pitchFamily="32" charset="0"/>
              </a:rPr>
              <a:t>Reduce</a:t>
            </a:r>
            <a:r>
              <a:rPr lang="de-DE" sz="4400" dirty="0">
                <a:latin typeface="Trebuchet MS" pitchFamily="32" charset="0"/>
              </a:rPr>
              <a:t> Users‘ Memory Load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err="1">
                <a:latin typeface="Trebuchet MS" pitchFamily="32" charset="0"/>
              </a:rPr>
              <a:t>Make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the</a:t>
            </a:r>
            <a:r>
              <a:rPr lang="de-DE" sz="4400" dirty="0">
                <a:latin typeface="Trebuchet MS" pitchFamily="32" charset="0"/>
              </a:rPr>
              <a:t> Interface </a:t>
            </a:r>
            <a:r>
              <a:rPr lang="de-DE" sz="4400" dirty="0" err="1">
                <a:latin typeface="Trebuchet MS" pitchFamily="32" charset="0"/>
              </a:rPr>
              <a:t>Consistent</a:t>
            </a: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endParaRPr lang="en-US" sz="44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0757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/>
          <p:nvPr/>
        </p:nvSpPr>
        <p:spPr>
          <a:xfrm>
            <a:off x="4057030" y="327271"/>
            <a:ext cx="15970719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600" dirty="0"/>
              <a:t>Consistent Interfaces: Steal from the Best!</a:t>
            </a:r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886744" y="1817440"/>
            <a:ext cx="23136695" cy="1123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Nutzer schätzen es, wenn sie direkt wissen, wie ein System zu verwenden ist</a:t>
            </a: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Zur Recherche eines Designs gehört es Referenzsysteme zu sichten</a:t>
            </a: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Lehrbuch: Dann macht man Nutzertests um die Referenzsysteme nochmal zu verbessern</a:t>
            </a: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Heutzutage: </a:t>
            </a:r>
            <a:r>
              <a:rPr lang="de-DE" sz="4400" dirty="0" err="1">
                <a:latin typeface="Trebuchet MS" pitchFamily="32" charset="0"/>
              </a:rPr>
              <a:t>Steal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from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the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best</a:t>
            </a:r>
            <a:r>
              <a:rPr lang="de-DE" sz="4400" dirty="0">
                <a:latin typeface="Trebuchet MS" pitchFamily="32" charset="0"/>
              </a:rPr>
              <a:t>!</a:t>
            </a: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endParaRPr lang="en-US" sz="44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94722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/>
          <p:nvPr/>
        </p:nvSpPr>
        <p:spPr>
          <a:xfrm>
            <a:off x="9431886" y="327271"/>
            <a:ext cx="5220981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600" dirty="0"/>
              <a:t>Aufgabe: Login</a:t>
            </a:r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886744" y="1817440"/>
            <a:ext cx="23136695" cy="1123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Ohne zu schauen: Wie sieht eine typische Login Interaktion aus (inklusive Registrierung)?</a:t>
            </a: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endParaRPr lang="en-US" sz="44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26886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36098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/>
          <p:nvPr/>
        </p:nvSpPr>
        <p:spPr>
          <a:xfrm>
            <a:off x="4764736" y="327271"/>
            <a:ext cx="14555267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de-DE" sz="6600" dirty="0"/>
              <a:t>Last </a:t>
            </a:r>
            <a:r>
              <a:rPr lang="de-DE" sz="6600" dirty="0" err="1"/>
              <a:t>week</a:t>
            </a:r>
            <a:r>
              <a:rPr lang="de-DE" sz="6600" dirty="0"/>
              <a:t>: Research </a:t>
            </a:r>
            <a:r>
              <a:rPr lang="de-DE" sz="6600" dirty="0" err="1"/>
              <a:t>and</a:t>
            </a:r>
            <a:r>
              <a:rPr lang="de-DE" sz="6600" dirty="0"/>
              <a:t> User Stories</a:t>
            </a:r>
            <a:endParaRPr sz="6600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886744" y="1817440"/>
            <a:ext cx="23136695" cy="1123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Wir haben einmal den Zyklus durch und fangen wieder von Vorne bei Research an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Wichtigster Teil der Recherche ist der</a:t>
            </a:r>
            <a:br>
              <a:rPr lang="de-DE" sz="4400" dirty="0">
                <a:latin typeface="Trebuchet MS" pitchFamily="32" charset="0"/>
              </a:rPr>
            </a:br>
            <a:r>
              <a:rPr lang="de-DE" sz="4400" dirty="0">
                <a:latin typeface="Trebuchet MS" pitchFamily="32" charset="0"/>
              </a:rPr>
              <a:t>Dialog mit den Kunden und dem Nutzer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Letzte haben wir uns angeschaut, wie das </a:t>
            </a:r>
            <a:br>
              <a:rPr lang="de-DE" sz="4400" dirty="0">
                <a:latin typeface="Trebuchet MS" pitchFamily="32" charset="0"/>
              </a:rPr>
            </a:br>
            <a:r>
              <a:rPr lang="de-DE" sz="4400" dirty="0">
                <a:latin typeface="Trebuchet MS" pitchFamily="32" charset="0"/>
              </a:rPr>
              <a:t>Ergebnis dieses Dialogs aussehen kann</a:t>
            </a:r>
          </a:p>
          <a:p>
            <a:pPr marL="895350" lvl="1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895350" lvl="1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895350" lvl="1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895350" lvl="1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</p:txBody>
      </p:sp>
      <p:pic>
        <p:nvPicPr>
          <p:cNvPr id="4" name="Picture 4" descr="Image result for user centered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5090" y="3487604"/>
            <a:ext cx="10898149" cy="907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/>
          <p:nvPr/>
        </p:nvSpPr>
        <p:spPr>
          <a:xfrm>
            <a:off x="12195102" y="12642152"/>
            <a:ext cx="8992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/>
              <a:t>sapdesignguild.org</a:t>
            </a:r>
          </a:p>
        </p:txBody>
      </p:sp>
    </p:spTree>
    <p:extLst>
      <p:ext uri="{BB962C8B-B14F-4D97-AF65-F5344CB8AC3E}">
        <p14:creationId xmlns:p14="http://schemas.microsoft.com/office/powerpoint/2010/main" val="27463522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/>
          <p:nvPr/>
        </p:nvSpPr>
        <p:spPr>
          <a:xfrm>
            <a:off x="9919181" y="327271"/>
            <a:ext cx="424635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de-DE" sz="6600" dirty="0"/>
              <a:t>User Stories</a:t>
            </a:r>
            <a:endParaRPr sz="6600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886744" y="1817440"/>
            <a:ext cx="23136695" cy="1123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dirty="0"/>
              <a:t>Kommen aus der Agilen Produktentwicklung</a:t>
            </a:r>
            <a:endParaRPr lang="en-US" dirty="0"/>
          </a:p>
          <a:p>
            <a:pPr marL="285750" indent="-285750" algn="l">
              <a:buFont typeface="Wingdings" charset="2"/>
              <a:buChar char="§"/>
            </a:pPr>
            <a:endParaRPr lang="en-US" dirty="0"/>
          </a:p>
          <a:p>
            <a:pPr marL="285750" indent="-285750" algn="l">
              <a:buFont typeface="Wingdings" charset="2"/>
              <a:buChar char="§"/>
            </a:pPr>
            <a:r>
              <a:rPr lang="en-US" dirty="0"/>
              <a:t>As a (role) I want (something) so that (benefit).</a:t>
            </a: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W</a:t>
            </a:r>
            <a:r>
              <a:rPr lang="en-US" sz="4400" dirty="0" err="1">
                <a:latin typeface="Trebuchet MS" pitchFamily="32" charset="0"/>
              </a:rPr>
              <a:t>erden</a:t>
            </a:r>
            <a:r>
              <a:rPr lang="en-US" sz="4400" dirty="0">
                <a:latin typeface="Trebuchet MS" pitchFamily="32" charset="0"/>
              </a:rPr>
              <a:t> </a:t>
            </a:r>
            <a:r>
              <a:rPr lang="en-US" sz="4400" dirty="0" err="1">
                <a:latin typeface="Trebuchet MS" pitchFamily="32" charset="0"/>
              </a:rPr>
              <a:t>typischerweise</a:t>
            </a:r>
            <a:r>
              <a:rPr lang="en-US" sz="4400" dirty="0">
                <a:latin typeface="Trebuchet MS" pitchFamily="32" charset="0"/>
              </a:rPr>
              <a:t> </a:t>
            </a:r>
            <a:r>
              <a:rPr lang="en-US" sz="4400" dirty="0" err="1">
                <a:latin typeface="Trebuchet MS" pitchFamily="32" charset="0"/>
              </a:rPr>
              <a:t>vom</a:t>
            </a:r>
            <a:r>
              <a:rPr lang="en-US" sz="4400" dirty="0">
                <a:latin typeface="Trebuchet MS" pitchFamily="32" charset="0"/>
              </a:rPr>
              <a:t> </a:t>
            </a:r>
            <a:r>
              <a:rPr lang="en-US" sz="4400" dirty="0" err="1">
                <a:latin typeface="Trebuchet MS" pitchFamily="32" charset="0"/>
              </a:rPr>
              <a:t>Kunden</a:t>
            </a:r>
            <a:r>
              <a:rPr lang="en-US" sz="4400" dirty="0">
                <a:latin typeface="Trebuchet MS" pitchFamily="32" charset="0"/>
              </a:rPr>
              <a:t> </a:t>
            </a:r>
            <a:r>
              <a:rPr lang="en-US" sz="4400" dirty="0" err="1">
                <a:latin typeface="Trebuchet MS" pitchFamily="32" charset="0"/>
              </a:rPr>
              <a:t>geschrieben</a:t>
            </a:r>
            <a:r>
              <a:rPr lang="en-US" sz="4400" dirty="0">
                <a:latin typeface="Trebuchet MS" pitchFamily="32" charset="0"/>
              </a:rPr>
              <a:t>. 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B</a:t>
            </a:r>
            <a:r>
              <a:rPr lang="en-US" sz="4400" dirty="0" err="1">
                <a:latin typeface="Trebuchet MS" pitchFamily="32" charset="0"/>
              </a:rPr>
              <a:t>eispiele</a:t>
            </a:r>
            <a:r>
              <a:rPr lang="en-US" sz="4400" dirty="0">
                <a:latin typeface="Trebuchet MS" pitchFamily="32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Professors can input student marks.</a:t>
            </a: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can obtain their current seminar schedule.</a:t>
            </a: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can order official transcripts.</a:t>
            </a: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can only enroll in seminars for which they have prerequisites.</a:t>
            </a: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http://www.agilemodeling.com/artifacts/userStory.htm#sthash.T22ew3c0.dpuf</a:t>
            </a:r>
            <a:r>
              <a:rPr lang="en-US" altLang="en-US" sz="5400" dirty="0">
                <a:solidFill>
                  <a:schemeClr val="tx1"/>
                </a:solidFill>
              </a:rPr>
              <a:t> </a:t>
            </a:r>
            <a:endParaRPr lang="en-US" altLang="en-US" sz="6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Wingdings" charset="2"/>
              <a:buChar char="§"/>
            </a:pPr>
            <a:endParaRPr lang="en-US" sz="44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99331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/>
          <p:nvPr/>
        </p:nvSpPr>
        <p:spPr>
          <a:xfrm>
            <a:off x="7654141" y="327271"/>
            <a:ext cx="8776442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de-DE" sz="6600" dirty="0"/>
              <a:t>Arbeiten mit User Stories</a:t>
            </a:r>
            <a:endParaRPr sz="6600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886744" y="1817440"/>
            <a:ext cx="23136695" cy="1123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Eine der Hauptaufgaben in der agilen Entwicklung ist das Zuschneiden der User Stories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en-US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Professors can input student marks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kompliziert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einem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Sprint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implementieren</a:t>
            </a: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ngenommen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 auf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aufsetzen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muss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alles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implementiert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damit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User Story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umgesetzt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4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34482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/>
          <p:nvPr/>
        </p:nvSpPr>
        <p:spPr>
          <a:xfrm>
            <a:off x="7046612" y="327271"/>
            <a:ext cx="9991518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de-DE" sz="6600" dirty="0"/>
              <a:t>Ein Frage der Reihenfolge</a:t>
            </a:r>
            <a:endParaRPr sz="6600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886744" y="7214668"/>
            <a:ext cx="23136695" cy="583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Data-</a:t>
            </a:r>
            <a:r>
              <a:rPr lang="de-DE" sz="4400" dirty="0" err="1">
                <a:latin typeface="Trebuchet MS" pitchFamily="32" charset="0"/>
              </a:rPr>
              <a:t>driven</a:t>
            </a: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User-</a:t>
            </a:r>
            <a:r>
              <a:rPr lang="de-DE" sz="4400" dirty="0" err="1">
                <a:latin typeface="Trebuchet MS" pitchFamily="32" charset="0"/>
              </a:rPr>
              <a:t>driven</a:t>
            </a: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Praktisch betrachtet bedeutet Reihenfolge oft Priorität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Was zuletzt fertig wird, wird oft nicht richtig fertig</a:t>
            </a:r>
            <a:endParaRPr lang="en-US" sz="4400" dirty="0">
              <a:latin typeface="Trebuchet MS" pitchFamily="32" charset="0"/>
            </a:endParaRPr>
          </a:p>
        </p:txBody>
      </p:sp>
      <p:pic>
        <p:nvPicPr>
          <p:cNvPr id="1026" name="Picture 2" descr="Image result for 3-tier architecture u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34" y="1797200"/>
            <a:ext cx="23753514" cy="541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 flipH="1">
            <a:off x="8591600" y="7566342"/>
            <a:ext cx="4320480" cy="0"/>
          </a:xfrm>
          <a:prstGeom prst="straightConnector1">
            <a:avLst/>
          </a:prstGeom>
          <a:noFill/>
          <a:ln w="63500" cap="flat">
            <a:solidFill>
              <a:srgbClr val="414141"/>
            </a:solidFill>
            <a:prstDash val="solid"/>
            <a:miter lim="400000"/>
            <a:headEnd w="lg" len="lg"/>
            <a:tailEnd type="triangle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Gerade Verbindung mit Pfeil 6"/>
          <p:cNvCxnSpPr/>
          <p:nvPr/>
        </p:nvCxnSpPr>
        <p:spPr>
          <a:xfrm flipH="1">
            <a:off x="8663608" y="8730208"/>
            <a:ext cx="4320480" cy="0"/>
          </a:xfrm>
          <a:prstGeom prst="straightConnector1">
            <a:avLst/>
          </a:prstGeom>
          <a:noFill/>
          <a:ln w="63500" cap="flat">
            <a:solidFill>
              <a:srgbClr val="414141"/>
            </a:solidFill>
            <a:prstDash val="solid"/>
            <a:miter lim="400000"/>
            <a:headEnd type="triangle" w="lg" len="lg"/>
            <a:tailEnd type="none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37022344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/>
          <p:nvPr/>
        </p:nvSpPr>
        <p:spPr>
          <a:xfrm>
            <a:off x="8365882" y="327271"/>
            <a:ext cx="735297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600" dirty="0" err="1"/>
              <a:t>Ablauf</a:t>
            </a:r>
            <a:r>
              <a:rPr lang="en-US" sz="6600" dirty="0"/>
              <a:t>: Data-driven</a:t>
            </a:r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886744" y="1817440"/>
            <a:ext cx="23136695" cy="1123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Input/Output anschauen 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Darauf basierend Objektmodelle erstellen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Prozessmodell für den Ablauf des User Stories (Erst das, dann das, …)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Input/Output Schnittstellen implementieren (Datenbank füllen)</a:t>
            </a:r>
            <a:endParaRPr lang="en-US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Rechte implementieren (Zugriff steuern)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Geschäftslogik implementieren (Funktionalität für den Prozess)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Möglichst generische Oberflächen für die Dateneingabe/</a:t>
            </a:r>
            <a:r>
              <a:rPr lang="de-DE" sz="4400" dirty="0" err="1">
                <a:latin typeface="Trebuchet MS" pitchFamily="32" charset="0"/>
              </a:rPr>
              <a:t>manipulation</a:t>
            </a:r>
            <a:r>
              <a:rPr lang="de-DE" sz="4400" dirty="0">
                <a:latin typeface="Trebuchet MS" pitchFamily="32" charset="0"/>
              </a:rPr>
              <a:t> der Objekte erstellen, basierende auf dem Datenmodell und dem Prozessmodell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Testen der User Stories anhand der Prozessmodells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Wenn alle User Stories erfüllt werden können, in Betrieb nehmen</a:t>
            </a:r>
          </a:p>
          <a:p>
            <a:pPr marL="0" indent="0" algn="l">
              <a:buNone/>
            </a:pPr>
            <a:endParaRPr lang="de-DE" sz="44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42518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36" y="737320"/>
            <a:ext cx="22407680" cy="7230739"/>
          </a:xfrm>
          <a:prstGeom prst="rect">
            <a:avLst/>
          </a:prstGeom>
        </p:spPr>
      </p:pic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886744" y="8370168"/>
            <a:ext cx="2313669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Tendenz: Ein Oberfläche pro Epic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Die verschiedenen </a:t>
            </a:r>
            <a:r>
              <a:rPr lang="de-DE" sz="4400" dirty="0" err="1">
                <a:latin typeface="Trebuchet MS" pitchFamily="32" charset="0"/>
              </a:rPr>
              <a:t>Epics</a:t>
            </a:r>
            <a:r>
              <a:rPr lang="de-DE" sz="4400" dirty="0">
                <a:latin typeface="Trebuchet MS" pitchFamily="32" charset="0"/>
              </a:rPr>
              <a:t> sind nicht oder nur sporadisch vernetzt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Das Datenmodell orientiert sich an den Anforderungen, nicht an den Nutzern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Die Oberflächen orientieren sich am Daten/Prozessmodell, nicht am Nutzer!!!</a:t>
            </a:r>
            <a:endParaRPr lang="en-US" sz="4400" dirty="0">
              <a:latin typeface="Trebuchet MS" pitchFamily="32" charset="0"/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 flipH="1" flipV="1">
            <a:off x="3335016" y="3401616"/>
            <a:ext cx="1512168" cy="5040560"/>
          </a:xfrm>
          <a:prstGeom prst="straightConnector1">
            <a:avLst/>
          </a:prstGeom>
          <a:noFill/>
          <a:ln w="76200" cap="flat">
            <a:solidFill>
              <a:srgbClr val="414141"/>
            </a:solidFill>
            <a:prstDash val="solid"/>
            <a:miter lim="400000"/>
            <a:headEnd w="lg" len="lg"/>
            <a:tailEnd type="triangle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43484689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886744" y="1817440"/>
            <a:ext cx="23136695" cy="1123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Prototyp für die Interaktion designen 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Testen, verfeinern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Modell basierend auf der Oberfläche entwickeln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Geschäftslogik hinzufügen (Knopf für Knopf), Modell erweitern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Testen, verfeinern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Input/Output hinzufügen, Modell erweitern im Notfall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Testen, verfeinern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Rechtemanagement hinzufügen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de-DE" sz="4400" dirty="0">
                <a:latin typeface="Trebuchet MS" pitchFamily="32" charset="0"/>
              </a:rPr>
              <a:t>Anstelle eines Prozessmodells mit Reihenfolge hat man Unter-User Stories, die jeweils einzeln in die Oberfläche eingefügt werden. Die User Stories werden vernetzt und nicht nur trivial in eine Reihenfolge gebracht. </a:t>
            </a:r>
          </a:p>
          <a:p>
            <a:pPr marL="285750" indent="-285750" algn="l">
              <a:buFont typeface="Wingdings" charset="2"/>
              <a:buChar char="§"/>
            </a:pPr>
            <a:endParaRPr lang="en-US" sz="4400" dirty="0">
              <a:latin typeface="Trebuchet MS" pitchFamily="32" charset="0"/>
            </a:endParaRPr>
          </a:p>
        </p:txBody>
      </p:sp>
      <p:sp>
        <p:nvSpPr>
          <p:cNvPr id="4" name="Shape 148"/>
          <p:cNvSpPr/>
          <p:nvPr/>
        </p:nvSpPr>
        <p:spPr>
          <a:xfrm>
            <a:off x="8436415" y="327271"/>
            <a:ext cx="7211911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600" dirty="0" err="1"/>
              <a:t>Ablauf</a:t>
            </a:r>
            <a:r>
              <a:rPr lang="en-US" sz="6600" dirty="0"/>
              <a:t>: user-driven</a:t>
            </a:r>
          </a:p>
        </p:txBody>
      </p:sp>
    </p:spTree>
    <p:extLst>
      <p:ext uri="{BB962C8B-B14F-4D97-AF65-F5344CB8AC3E}">
        <p14:creationId xmlns:p14="http://schemas.microsoft.com/office/powerpoint/2010/main" val="72348077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/>
          <p:nvPr/>
        </p:nvSpPr>
        <p:spPr>
          <a:xfrm>
            <a:off x="10559587" y="327271"/>
            <a:ext cx="296555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600" dirty="0"/>
              <a:t>Aufgabe</a:t>
            </a:r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886744" y="1817440"/>
            <a:ext cx="23136695" cy="1123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can obtain their current seminar schedule.</a:t>
            </a: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can only enroll in seminars for which they have prerequisites.</a:t>
            </a: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Unter-User Stories definieren und Überlappungen finden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Interaktionsprototyp grob skizzieren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Welche User Stories bekommen wir auf diese Art gratis dazu?</a:t>
            </a:r>
          </a:p>
          <a:p>
            <a:pPr marL="285750" indent="-285750" algn="l">
              <a:buFont typeface="Wingdings" charset="2"/>
              <a:buChar char="§"/>
            </a:pPr>
            <a:endParaRPr lang="en-US" sz="44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611750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625</Words>
  <Application>Microsoft Office PowerPoint</Application>
  <PresentationFormat>Benutzerdefiniert</PresentationFormat>
  <Paragraphs>93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4" baseType="lpstr">
      <vt:lpstr>Arial</vt:lpstr>
      <vt:lpstr>Avenir Roman</vt:lpstr>
      <vt:lpstr>Bodoni SvtyTwo ITC TT-Book</vt:lpstr>
      <vt:lpstr>Gill Sans</vt:lpstr>
      <vt:lpstr>Helvetica</vt:lpstr>
      <vt:lpstr>Palatino</vt:lpstr>
      <vt:lpstr>Trebuchet MS</vt:lpstr>
      <vt:lpstr>Wingdings</vt:lpstr>
      <vt:lpstr>Zapf Dingbats</vt:lpstr>
      <vt:lpstr>New_Template4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Mathiak, Brigitte</dc:creator>
  <cp:lastModifiedBy>ma</cp:lastModifiedBy>
  <cp:revision>68</cp:revision>
  <dcterms:modified xsi:type="dcterms:W3CDTF">2018-11-14T17:14:59Z</dcterms:modified>
</cp:coreProperties>
</file>